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ngesInfos/changesInfo1.xml" ContentType="application/vnd.ms-powerpoint.changesinfo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392" r:id="rId2"/>
    <p:sldId id="462" r:id="rId3"/>
    <p:sldId id="463" r:id="rId4"/>
    <p:sldId id="464" r:id="rId5"/>
    <p:sldId id="465" r:id="rId6"/>
    <p:sldId id="466" r:id="rId7"/>
    <p:sldId id="467" r:id="rId8"/>
    <p:sldId id="468" r:id="rId9"/>
    <p:sldId id="469" r:id="rId10"/>
    <p:sldId id="470" r:id="rId11"/>
    <p:sldId id="471" r:id="rId12"/>
    <p:sldId id="472" r:id="rId13"/>
    <p:sldId id="473" r:id="rId14"/>
    <p:sldId id="474" r:id="rId15"/>
    <p:sldId id="475" r:id="rId16"/>
    <p:sldId id="476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84" r:id="rId25"/>
    <p:sldId id="277" r:id="rId26"/>
    <p:sldId id="278" r:id="rId27"/>
    <p:sldId id="279" r:id="rId28"/>
    <p:sldId id="379" r:id="rId29"/>
    <p:sldId id="380" r:id="rId30"/>
    <p:sldId id="381" r:id="rId31"/>
    <p:sldId id="382" r:id="rId32"/>
    <p:sldId id="383" r:id="rId33"/>
    <p:sldId id="384" r:id="rId34"/>
    <p:sldId id="385" r:id="rId35"/>
    <p:sldId id="286" r:id="rId36"/>
    <p:sldId id="287" r:id="rId37"/>
    <p:sldId id="288" r:id="rId38"/>
    <p:sldId id="289" r:id="rId39"/>
    <p:sldId id="290" r:id="rId40"/>
    <p:sldId id="291" r:id="rId41"/>
    <p:sldId id="361" r:id="rId42"/>
    <p:sldId id="362" r:id="rId43"/>
    <p:sldId id="334" r:id="rId44"/>
    <p:sldId id="292" r:id="rId45"/>
    <p:sldId id="30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09" r:id="rId63"/>
    <p:sldId id="410" r:id="rId64"/>
    <p:sldId id="411" r:id="rId65"/>
    <p:sldId id="412" r:id="rId66"/>
    <p:sldId id="413" r:id="rId67"/>
    <p:sldId id="414" r:id="rId68"/>
    <p:sldId id="415" r:id="rId69"/>
    <p:sldId id="416" r:id="rId70"/>
    <p:sldId id="417" r:id="rId71"/>
    <p:sldId id="418" r:id="rId72"/>
    <p:sldId id="419" r:id="rId73"/>
    <p:sldId id="420" r:id="rId74"/>
    <p:sldId id="421" r:id="rId75"/>
    <p:sldId id="422" r:id="rId76"/>
    <p:sldId id="423" r:id="rId77"/>
    <p:sldId id="424" r:id="rId78"/>
    <p:sldId id="425" r:id="rId79"/>
    <p:sldId id="426" r:id="rId80"/>
    <p:sldId id="427" r:id="rId81"/>
    <p:sldId id="428" r:id="rId82"/>
    <p:sldId id="429" r:id="rId83"/>
    <p:sldId id="430" r:id="rId84"/>
    <p:sldId id="431" r:id="rId85"/>
    <p:sldId id="432" r:id="rId86"/>
    <p:sldId id="433" r:id="rId87"/>
    <p:sldId id="434" r:id="rId88"/>
    <p:sldId id="435" r:id="rId89"/>
    <p:sldId id="436" r:id="rId90"/>
    <p:sldId id="437" r:id="rId91"/>
    <p:sldId id="438" r:id="rId92"/>
    <p:sldId id="439" r:id="rId93"/>
    <p:sldId id="440" r:id="rId94"/>
    <p:sldId id="441" r:id="rId95"/>
    <p:sldId id="442" r:id="rId96"/>
    <p:sldId id="443" r:id="rId97"/>
    <p:sldId id="444" r:id="rId98"/>
    <p:sldId id="445" r:id="rId99"/>
    <p:sldId id="446" r:id="rId100"/>
    <p:sldId id="447" r:id="rId101"/>
    <p:sldId id="448" r:id="rId102"/>
    <p:sldId id="449" r:id="rId103"/>
    <p:sldId id="450" r:id="rId104"/>
    <p:sldId id="451" r:id="rId105"/>
    <p:sldId id="452" r:id="rId106"/>
    <p:sldId id="453" r:id="rId107"/>
    <p:sldId id="454" r:id="rId108"/>
    <p:sldId id="455" r:id="rId109"/>
    <p:sldId id="456" r:id="rId110"/>
    <p:sldId id="457" r:id="rId111"/>
    <p:sldId id="458" r:id="rId112"/>
    <p:sldId id="459" r:id="rId113"/>
    <p:sldId id="460" r:id="rId114"/>
    <p:sldId id="461" r:id="rId115"/>
  </p:sldIdLst>
  <p:sldSz cx="9144000" cy="6858000" type="screen4x3"/>
  <p:notesSz cx="7104063" cy="10234613"/>
  <p:embeddedFontLst>
    <p:embeddedFont>
      <p:font typeface="Angsana New" pitchFamily="18" charset="-34"/>
      <p:regular r:id="rId118"/>
      <p:bold r:id="rId119"/>
      <p:italic r:id="rId120"/>
      <p:boldItalic r:id="rId121"/>
    </p:embeddedFont>
    <p:embeddedFont>
      <p:font typeface="Calibri" pitchFamily="34" charset="0"/>
      <p:regular r:id="rId122"/>
      <p:bold r:id="rId123"/>
      <p:italic r:id="rId124"/>
      <p:boldItalic r:id="rId125"/>
    </p:embeddedFont>
    <p:embeddedFont>
      <p:font typeface="Cordia New" pitchFamily="34" charset="-34"/>
      <p:regular r:id="rId126"/>
      <p:bold r:id="rId127"/>
      <p:italic r:id="rId128"/>
      <p:boldItalic r:id="rId129"/>
    </p:embeddedFont>
    <p:embeddedFont>
      <p:font typeface="TH SarabunPSK" pitchFamily="34" charset="-34"/>
      <p:regular r:id="rId130"/>
      <p:bold r:id="rId131"/>
      <p:italic r:id="rId132"/>
      <p:boldItalic r:id="rId133"/>
    </p:embeddedFont>
    <p:embeddedFont>
      <p:font typeface="TH Charmonman" charset="-34"/>
      <p:regular r:id="rId134"/>
      <p:bold r:id="rId135"/>
    </p:embeddedFont>
    <p:embeddedFont>
      <p:font typeface="TH Charm of AU" charset="-34"/>
      <p:regular r:id="rId136"/>
    </p:embeddedFont>
    <p:embeddedFont>
      <p:font typeface="Browallia New" pitchFamily="34" charset="-34"/>
      <p:regular r:id="rId137"/>
      <p:bold r:id="rId138"/>
      <p:italic r:id="rId139"/>
      <p:boldItalic r:id="rId140"/>
    </p:embeddedFont>
    <p:embeddedFont>
      <p:font typeface="AngsanaUPC" pitchFamily="18" charset="-34"/>
      <p:regular r:id="rId141"/>
      <p:bold r:id="rId142"/>
      <p:italic r:id="rId143"/>
      <p:boldItalic r:id="rId144"/>
    </p:embeddedFont>
    <p:embeddedFont>
      <p:font typeface="TH SarabunIT๙" pitchFamily="34" charset="-34"/>
      <p:regular r:id="rId145"/>
      <p:bold r:id="rId146"/>
      <p:italic r:id="rId147"/>
      <p:boldItalic r:id="rId148"/>
    </p:embeddedFont>
    <p:embeddedFont>
      <p:font typeface="Verdana" pitchFamily="34" charset="0"/>
      <p:regular r:id="rId149"/>
      <p:bold r:id="rId150"/>
      <p:italic r:id="rId151"/>
      <p:boldItalic r:id="rId152"/>
    </p:embeddedFont>
    <p:embeddedFont>
      <p:font typeface="JasmineUPC" pitchFamily="18" charset="-34"/>
      <p:regular r:id="rId153"/>
      <p:bold r:id="rId154"/>
      <p:italic r:id="rId155"/>
      <p:boldItalic r:id="rId156"/>
    </p:embeddedFont>
    <p:embeddedFont>
      <p:font typeface="TH Kodchasal" pitchFamily="2" charset="-34"/>
      <p:regular r:id="rId157"/>
      <p:bold r:id="rId158"/>
      <p:italic r:id="rId159"/>
      <p:boldItalic r:id="rId160"/>
    </p:embeddedFont>
    <p:embeddedFont>
      <p:font typeface="Yu Gothic Medium" pitchFamily="34" charset="-128"/>
      <p:regular r:id="rId161"/>
    </p:embeddedFont>
  </p:embeddedFontLst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273A1B-A065-4A7C-886E-8EB92B332974}" v="3" dt="2023-03-23T15:21:20.97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ไม่มีลักษณะ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ลักษณะชุดรูปแบบ 1 - เน้น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ลักษณะสีอ่อน 2 - เน้น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 autoAdjust="0"/>
    <p:restoredTop sz="82975" autoAdjust="0"/>
  </p:normalViewPr>
  <p:slideViewPr>
    <p:cSldViewPr>
      <p:cViewPr varScale="1">
        <p:scale>
          <a:sx n="73" d="100"/>
          <a:sy n="73" d="100"/>
        </p:scale>
        <p:origin x="-1550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3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16.fntdata"/><Relationship Id="rId138" Type="http://schemas.openxmlformats.org/officeDocument/2006/relationships/font" Target="fonts/font21.fntdata"/><Relationship Id="rId154" Type="http://schemas.openxmlformats.org/officeDocument/2006/relationships/font" Target="fonts/font37.fntdata"/><Relationship Id="rId159" Type="http://schemas.openxmlformats.org/officeDocument/2006/relationships/font" Target="fonts/font42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6.fntdata"/><Relationship Id="rId128" Type="http://schemas.openxmlformats.org/officeDocument/2006/relationships/font" Target="fonts/font11.fntdata"/><Relationship Id="rId144" Type="http://schemas.openxmlformats.org/officeDocument/2006/relationships/font" Target="fonts/font27.fntdata"/><Relationship Id="rId149" Type="http://schemas.openxmlformats.org/officeDocument/2006/relationships/font" Target="fonts/font32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font" Target="fonts/font43.fntdata"/><Relationship Id="rId16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1.fntdata"/><Relationship Id="rId134" Type="http://schemas.openxmlformats.org/officeDocument/2006/relationships/font" Target="fonts/font17.fntdata"/><Relationship Id="rId139" Type="http://schemas.openxmlformats.org/officeDocument/2006/relationships/font" Target="fonts/font22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33.fntdata"/><Relationship Id="rId155" Type="http://schemas.openxmlformats.org/officeDocument/2006/relationships/font" Target="fonts/font38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7.fntdata"/><Relationship Id="rId129" Type="http://schemas.openxmlformats.org/officeDocument/2006/relationships/font" Target="fonts/font12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23.fntdata"/><Relationship Id="rId145" Type="http://schemas.openxmlformats.org/officeDocument/2006/relationships/font" Target="fonts/font28.fntdata"/><Relationship Id="rId161" Type="http://schemas.openxmlformats.org/officeDocument/2006/relationships/font" Target="fonts/font44.fntdata"/><Relationship Id="rId16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font" Target="fonts/font2.fntdata"/><Relationship Id="rId12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5.fntdata"/><Relationship Id="rId130" Type="http://schemas.openxmlformats.org/officeDocument/2006/relationships/font" Target="fonts/font13.fntdata"/><Relationship Id="rId135" Type="http://schemas.openxmlformats.org/officeDocument/2006/relationships/font" Target="fonts/font18.fntdata"/><Relationship Id="rId143" Type="http://schemas.openxmlformats.org/officeDocument/2006/relationships/font" Target="fonts/font26.fntdata"/><Relationship Id="rId148" Type="http://schemas.openxmlformats.org/officeDocument/2006/relationships/font" Target="fonts/font31.fntdata"/><Relationship Id="rId151" Type="http://schemas.openxmlformats.org/officeDocument/2006/relationships/font" Target="fonts/font34.fntdata"/><Relationship Id="rId156" Type="http://schemas.openxmlformats.org/officeDocument/2006/relationships/font" Target="fonts/font39.fntdata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3.fntdata"/><Relationship Id="rId125" Type="http://schemas.openxmlformats.org/officeDocument/2006/relationships/font" Target="fonts/font8.fntdata"/><Relationship Id="rId141" Type="http://schemas.openxmlformats.org/officeDocument/2006/relationships/font" Target="fonts/font24.fntdata"/><Relationship Id="rId146" Type="http://schemas.openxmlformats.org/officeDocument/2006/relationships/font" Target="fonts/font29.fntdata"/><Relationship Id="rId16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14.fntdata"/><Relationship Id="rId136" Type="http://schemas.openxmlformats.org/officeDocument/2006/relationships/font" Target="fonts/font19.fntdata"/><Relationship Id="rId157" Type="http://schemas.openxmlformats.org/officeDocument/2006/relationships/font" Target="fonts/font40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3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9.fntdata"/><Relationship Id="rId147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4.fntdata"/><Relationship Id="rId142" Type="http://schemas.openxmlformats.org/officeDocument/2006/relationships/font" Target="fonts/font25.fntdata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137" Type="http://schemas.openxmlformats.org/officeDocument/2006/relationships/font" Target="fonts/font20.fntdata"/><Relationship Id="rId158" Type="http://schemas.openxmlformats.org/officeDocument/2006/relationships/font" Target="fonts/font4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15.fntdata"/><Relationship Id="rId153" Type="http://schemas.openxmlformats.org/officeDocument/2006/relationships/font" Target="fonts/font3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nchatchai potila" userId="c940e0d80d5a9890" providerId="Windows Live" clId="Web-{A7273A1B-A065-4A7C-886E-8EB92B332974}"/>
    <pc:docChg chg="modSld addMainMaster delMainMaster">
      <pc:chgData name="kanchatchai potila" userId="c940e0d80d5a9890" providerId="Windows Live" clId="Web-{A7273A1B-A065-4A7C-886E-8EB92B332974}" dt="2023-03-23T15:21:10.379" v="1"/>
      <pc:docMkLst>
        <pc:docMk/>
      </pc:docMkLst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56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56"/>
            <ac:spMk id="2" creationId="{00000000-0000-0000-0000-000000000000}"/>
          </ac:spMkLst>
        </pc:spChg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60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66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67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68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69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70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71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74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77"/>
        </pc:sldMkLst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78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78"/>
            <ac:spMk id="179202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78"/>
            <ac:spMk id="179203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79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79"/>
            <ac:spMk id="2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86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86"/>
            <ac:spMk id="179202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86"/>
            <ac:spMk id="179203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87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87"/>
            <ac:spMk id="180226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87"/>
            <ac:spMk id="180228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88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88"/>
            <ac:spMk id="6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88"/>
            <ac:spMk id="181250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89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89"/>
            <ac:spMk id="4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89"/>
            <ac:spMk id="40962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90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90"/>
            <ac:spMk id="4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90"/>
            <ac:spMk id="18434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91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91"/>
            <ac:spMk id="4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91"/>
            <ac:spMk id="43010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292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292"/>
            <ac:spMk id="187394" creationId="{00000000-0000-0000-0000-000000000000}"/>
          </ac:spMkLst>
        </pc:spChg>
        <pc:graphicFrameChg chg="mod ord">
          <ac:chgData name="kanchatchai potila" userId="c940e0d80d5a9890" providerId="Windows Live" clId="Web-{A7273A1B-A065-4A7C-886E-8EB92B332974}" dt="2023-03-23T15:21:10.379" v="1"/>
          <ac:graphicFrameMkLst>
            <pc:docMk/>
            <pc:sldMk cId="0" sldId="292"/>
            <ac:graphicFrameMk id="7" creationId="{00000000-0000-0000-0000-000000000000}"/>
          </ac:graphicFrameMkLst>
        </pc:graphicFrame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02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02"/>
            <ac:spMk id="2" creationId="{00000000-0000-0000-0000-000000000000}"/>
          </ac:spMkLst>
        </pc:spChg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15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19"/>
        </pc:sldMkLst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20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20"/>
            <ac:spMk id="7171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20"/>
            <ac:spMk id="60418" creationId="{00000000-0000-0000-0000-000000000000}"/>
          </ac:spMkLst>
        </pc:spChg>
        <pc:picChg chg="mod ord">
          <ac:chgData name="kanchatchai potila" userId="c940e0d80d5a9890" providerId="Windows Live" clId="Web-{A7273A1B-A065-4A7C-886E-8EB92B332974}" dt="2023-03-23T15:21:10.379" v="1"/>
          <ac:picMkLst>
            <pc:docMk/>
            <pc:sldMk cId="0" sldId="320"/>
            <ac:picMk id="7172" creationId="{00000000-0000-0000-0000-000000000000}"/>
          </ac:picMkLst>
        </pc:pic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22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22"/>
            <ac:spMk id="9218" creationId="{00000000-0000-0000-0000-000000000000}"/>
          </ac:spMkLst>
        </pc:spChg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23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24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25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26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27"/>
        </pc:sldMkLst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28"/>
        </pc:sldMkLst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29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29"/>
            <ac:spMk id="124930" creationId="{00000000-0000-0000-0000-000000000000}"/>
          </ac:spMkLst>
        </pc:spChg>
        <pc:picChg chg="mod ord">
          <ac:chgData name="kanchatchai potila" userId="c940e0d80d5a9890" providerId="Windows Live" clId="Web-{A7273A1B-A065-4A7C-886E-8EB92B332974}" dt="2023-03-23T15:21:10.379" v="1"/>
          <ac:picMkLst>
            <pc:docMk/>
            <pc:sldMk cId="0" sldId="329"/>
            <ac:picMk id="124931" creationId="{00000000-0000-0000-0000-000000000000}"/>
          </ac:picMkLst>
        </pc:pic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30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30"/>
            <ac:spMk id="126978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30"/>
            <ac:spMk id="126979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31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31"/>
            <ac:spMk id="22530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31"/>
            <ac:spMk id="148483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32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32"/>
            <ac:spMk id="149507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33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33"/>
            <ac:spMk id="150531" creationId="{00000000-0000-0000-0000-000000000000}"/>
          </ac:spMkLst>
        </pc:spChg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34"/>
        </pc:sldMkLst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43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43"/>
            <ac:spMk id="8195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43"/>
            <ac:spMk id="51202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61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61"/>
            <ac:spMk id="2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61"/>
            <ac:spMk id="3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62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62"/>
            <ac:spMk id="2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62"/>
            <ac:spMk id="3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78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78"/>
            <ac:spMk id="3" creationId="{00000000-0000-0000-0000-000000000000}"/>
          </ac:spMkLst>
        </pc:spChg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79"/>
        </pc:sldMkLst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80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80"/>
            <ac:spMk id="15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81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81"/>
            <ac:spMk id="15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82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82"/>
            <ac:spMk id="15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83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83"/>
            <ac:spMk id="15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84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84"/>
            <ac:spMk id="15" creationId="{00000000-0000-0000-0000-000000000000}"/>
          </ac:spMkLst>
        </pc:spChg>
      </pc:sldChg>
      <pc:sldChg chg="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85"/>
        </pc:sldMkLst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86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86"/>
            <ac:spMk id="2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86"/>
            <ac:spMk id="4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87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87"/>
            <ac:spMk id="184322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87"/>
            <ac:spMk id="184323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88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88"/>
            <ac:spMk id="48131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88"/>
            <ac:spMk id="185347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89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89"/>
            <ac:spMk id="49155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89"/>
            <ac:spMk id="185347" creationId="{00000000-0000-0000-0000-000000000000}"/>
          </ac:spMkLst>
        </pc:spChg>
      </pc:sldChg>
      <pc:sldChg chg="modSp mod modClrScheme chgLayout">
        <pc:chgData name="kanchatchai potila" userId="c940e0d80d5a9890" providerId="Windows Live" clId="Web-{A7273A1B-A065-4A7C-886E-8EB92B332974}" dt="2023-03-23T15:21:10.379" v="1"/>
        <pc:sldMkLst>
          <pc:docMk/>
          <pc:sldMk cId="0" sldId="390"/>
        </pc:sldMkLst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90"/>
            <ac:spMk id="50179" creationId="{00000000-0000-0000-0000-000000000000}"/>
          </ac:spMkLst>
        </pc:spChg>
        <pc:spChg chg="mod ord">
          <ac:chgData name="kanchatchai potila" userId="c940e0d80d5a9890" providerId="Windows Live" clId="Web-{A7273A1B-A065-4A7C-886E-8EB92B332974}" dt="2023-03-23T15:21:10.379" v="1"/>
          <ac:spMkLst>
            <pc:docMk/>
            <pc:sldMk cId="0" sldId="390"/>
            <ac:spMk id="185347" creationId="{00000000-0000-0000-0000-000000000000}"/>
          </ac:spMkLst>
        </pc:spChg>
      </pc:sldChg>
      <pc:sldMasterChg chg="add del addSldLayout delSldLayout">
        <pc:chgData name="kanchatchai potila" userId="c940e0d80d5a9890" providerId="Windows Live" clId="Web-{A7273A1B-A065-4A7C-886E-8EB92B332974}" dt="2023-03-23T15:21:10.379" v="1"/>
        <pc:sldMasterMkLst>
          <pc:docMk/>
          <pc:sldMasterMk cId="0" sldId="2147483648"/>
        </pc:sldMasterMkLst>
        <pc:sldLayoutChg chg="add del">
          <pc:chgData name="kanchatchai potila" userId="c940e0d80d5a9890" providerId="Windows Live" clId="Web-{A7273A1B-A065-4A7C-886E-8EB92B332974}" dt="2023-03-23T15:21:10.379" v="1"/>
          <pc:sldLayoutMkLst>
            <pc:docMk/>
            <pc:sldMasterMk cId="0" sldId="2147483648"/>
            <pc:sldLayoutMk cId="0" sldId="2147483688"/>
          </pc:sldLayoutMkLst>
        </pc:sldLayoutChg>
        <pc:sldLayoutChg chg="add del">
          <pc:chgData name="kanchatchai potila" userId="c940e0d80d5a9890" providerId="Windows Live" clId="Web-{A7273A1B-A065-4A7C-886E-8EB92B332974}" dt="2023-03-23T15:21:10.379" v="1"/>
          <pc:sldLayoutMkLst>
            <pc:docMk/>
            <pc:sldMasterMk cId="0" sldId="2147483648"/>
            <pc:sldLayoutMk cId="0" sldId="2147483689"/>
          </pc:sldLayoutMkLst>
        </pc:sldLayoutChg>
        <pc:sldLayoutChg chg="add del">
          <pc:chgData name="kanchatchai potila" userId="c940e0d80d5a9890" providerId="Windows Live" clId="Web-{A7273A1B-A065-4A7C-886E-8EB92B332974}" dt="2023-03-23T15:21:10.379" v="1"/>
          <pc:sldLayoutMkLst>
            <pc:docMk/>
            <pc:sldMasterMk cId="0" sldId="2147483648"/>
            <pc:sldLayoutMk cId="0" sldId="2147483690"/>
          </pc:sldLayoutMkLst>
        </pc:sldLayoutChg>
        <pc:sldLayoutChg chg="add del">
          <pc:chgData name="kanchatchai potila" userId="c940e0d80d5a9890" providerId="Windows Live" clId="Web-{A7273A1B-A065-4A7C-886E-8EB92B332974}" dt="2023-03-23T15:21:10.379" v="1"/>
          <pc:sldLayoutMkLst>
            <pc:docMk/>
            <pc:sldMasterMk cId="0" sldId="2147483648"/>
            <pc:sldLayoutMk cId="0" sldId="2147483691"/>
          </pc:sldLayoutMkLst>
        </pc:sldLayoutChg>
        <pc:sldLayoutChg chg="add del">
          <pc:chgData name="kanchatchai potila" userId="c940e0d80d5a9890" providerId="Windows Live" clId="Web-{A7273A1B-A065-4A7C-886E-8EB92B332974}" dt="2023-03-23T15:21:10.379" v="1"/>
          <pc:sldLayoutMkLst>
            <pc:docMk/>
            <pc:sldMasterMk cId="0" sldId="2147483648"/>
            <pc:sldLayoutMk cId="0" sldId="2147483692"/>
          </pc:sldLayoutMkLst>
        </pc:sldLayoutChg>
        <pc:sldLayoutChg chg="add del">
          <pc:chgData name="kanchatchai potila" userId="c940e0d80d5a9890" providerId="Windows Live" clId="Web-{A7273A1B-A065-4A7C-886E-8EB92B332974}" dt="2023-03-23T15:21:10.379" v="1"/>
          <pc:sldLayoutMkLst>
            <pc:docMk/>
            <pc:sldMasterMk cId="0" sldId="2147483648"/>
            <pc:sldLayoutMk cId="0" sldId="2147483693"/>
          </pc:sldLayoutMkLst>
        </pc:sldLayoutChg>
        <pc:sldLayoutChg chg="add del">
          <pc:chgData name="kanchatchai potila" userId="c940e0d80d5a9890" providerId="Windows Live" clId="Web-{A7273A1B-A065-4A7C-886E-8EB92B332974}" dt="2023-03-23T15:21:10.379" v="1"/>
          <pc:sldLayoutMkLst>
            <pc:docMk/>
            <pc:sldMasterMk cId="0" sldId="2147483648"/>
            <pc:sldLayoutMk cId="0" sldId="2147483694"/>
          </pc:sldLayoutMkLst>
        </pc:sldLayoutChg>
        <pc:sldLayoutChg chg="add del">
          <pc:chgData name="kanchatchai potila" userId="c940e0d80d5a9890" providerId="Windows Live" clId="Web-{A7273A1B-A065-4A7C-886E-8EB92B332974}" dt="2023-03-23T15:21:10.379" v="1"/>
          <pc:sldLayoutMkLst>
            <pc:docMk/>
            <pc:sldMasterMk cId="0" sldId="2147483648"/>
            <pc:sldLayoutMk cId="0" sldId="2147483695"/>
          </pc:sldLayoutMkLst>
        </pc:sldLayoutChg>
        <pc:sldLayoutChg chg="add del">
          <pc:chgData name="kanchatchai potila" userId="c940e0d80d5a9890" providerId="Windows Live" clId="Web-{A7273A1B-A065-4A7C-886E-8EB92B332974}" dt="2023-03-23T15:21:10.379" v="1"/>
          <pc:sldLayoutMkLst>
            <pc:docMk/>
            <pc:sldMasterMk cId="0" sldId="2147483648"/>
            <pc:sldLayoutMk cId="0" sldId="2147483696"/>
          </pc:sldLayoutMkLst>
        </pc:sldLayoutChg>
        <pc:sldLayoutChg chg="add del">
          <pc:chgData name="kanchatchai potila" userId="c940e0d80d5a9890" providerId="Windows Live" clId="Web-{A7273A1B-A065-4A7C-886E-8EB92B332974}" dt="2023-03-23T15:21:10.379" v="1"/>
          <pc:sldLayoutMkLst>
            <pc:docMk/>
            <pc:sldMasterMk cId="0" sldId="2147483648"/>
            <pc:sldLayoutMk cId="0" sldId="2147483697"/>
          </pc:sldLayoutMkLst>
        </pc:sldLayoutChg>
        <pc:sldLayoutChg chg="add del">
          <pc:chgData name="kanchatchai potila" userId="c940e0d80d5a9890" providerId="Windows Live" clId="Web-{A7273A1B-A065-4A7C-886E-8EB92B332974}" dt="2023-03-23T15:21:10.379" v="1"/>
          <pc:sldLayoutMkLst>
            <pc:docMk/>
            <pc:sldMasterMk cId="0" sldId="2147483648"/>
            <pc:sldLayoutMk cId="0" sldId="2147483698"/>
          </pc:sldLayoutMkLst>
        </pc:sldLayoutChg>
        <pc:sldLayoutChg chg="add del">
          <pc:chgData name="kanchatchai potila" userId="c940e0d80d5a9890" providerId="Windows Live" clId="Web-{A7273A1B-A065-4A7C-886E-8EB92B332974}" dt="2023-03-23T15:21:10.379" v="1"/>
          <pc:sldLayoutMkLst>
            <pc:docMk/>
            <pc:sldMasterMk cId="0" sldId="2147483648"/>
            <pc:sldLayoutMk cId="0" sldId="2147483699"/>
          </pc:sldLayoutMkLst>
        </pc:sldLayoutChg>
        <pc:sldLayoutChg chg="add del">
          <pc:chgData name="kanchatchai potila" userId="c940e0d80d5a9890" providerId="Windows Live" clId="Web-{A7273A1B-A065-4A7C-886E-8EB92B332974}" dt="2023-03-23T15:21:10.379" v="1"/>
          <pc:sldLayoutMkLst>
            <pc:docMk/>
            <pc:sldMasterMk cId="0" sldId="2147483648"/>
            <pc:sldLayoutMk cId="0" sldId="2147483700"/>
          </pc:sldLayoutMkLst>
        </pc:sldLayoutChg>
      </pc:sldMasterChg>
      <pc:sldMasterChg chg="add del addSldLayout delSldLayout modSldLayout">
        <pc:chgData name="kanchatchai potila" userId="c940e0d80d5a9890" providerId="Windows Live" clId="Web-{A7273A1B-A065-4A7C-886E-8EB92B332974}" dt="2023-03-23T15:21:10.379" v="1"/>
        <pc:sldMasterMkLst>
          <pc:docMk/>
          <pc:sldMasterMk cId="1515074977" sldId="2147483701"/>
        </pc:sldMasterMkLst>
        <pc:sldLayoutChg chg="add del mod replId">
          <pc:chgData name="kanchatchai potila" userId="c940e0d80d5a9890" providerId="Windows Live" clId="Web-{A7273A1B-A065-4A7C-886E-8EB92B332974}" dt="2023-03-23T15:21:10.379" v="1"/>
          <pc:sldLayoutMkLst>
            <pc:docMk/>
            <pc:sldMasterMk cId="1515074977" sldId="2147483701"/>
            <pc:sldLayoutMk cId="3024418366" sldId="2147483702"/>
          </pc:sldLayoutMkLst>
        </pc:sldLayoutChg>
        <pc:sldLayoutChg chg="add del mod replId">
          <pc:chgData name="kanchatchai potila" userId="c940e0d80d5a9890" providerId="Windows Live" clId="Web-{A7273A1B-A065-4A7C-886E-8EB92B332974}" dt="2023-03-23T15:21:10.379" v="1"/>
          <pc:sldLayoutMkLst>
            <pc:docMk/>
            <pc:sldMasterMk cId="1515074977" sldId="2147483701"/>
            <pc:sldLayoutMk cId="3150098083" sldId="2147483703"/>
          </pc:sldLayoutMkLst>
        </pc:sldLayoutChg>
        <pc:sldLayoutChg chg="add del mod replId">
          <pc:chgData name="kanchatchai potila" userId="c940e0d80d5a9890" providerId="Windows Live" clId="Web-{A7273A1B-A065-4A7C-886E-8EB92B332974}" dt="2023-03-23T15:21:10.379" v="1"/>
          <pc:sldLayoutMkLst>
            <pc:docMk/>
            <pc:sldMasterMk cId="1515074977" sldId="2147483701"/>
            <pc:sldLayoutMk cId="1184923822" sldId="2147483704"/>
          </pc:sldLayoutMkLst>
        </pc:sldLayoutChg>
        <pc:sldLayoutChg chg="add del mod replId">
          <pc:chgData name="kanchatchai potila" userId="c940e0d80d5a9890" providerId="Windows Live" clId="Web-{A7273A1B-A065-4A7C-886E-8EB92B332974}" dt="2023-03-23T15:21:10.379" v="1"/>
          <pc:sldLayoutMkLst>
            <pc:docMk/>
            <pc:sldMasterMk cId="1515074977" sldId="2147483701"/>
            <pc:sldLayoutMk cId="1910240363" sldId="2147483705"/>
          </pc:sldLayoutMkLst>
        </pc:sldLayoutChg>
        <pc:sldLayoutChg chg="add del mod replId">
          <pc:chgData name="kanchatchai potila" userId="c940e0d80d5a9890" providerId="Windows Live" clId="Web-{A7273A1B-A065-4A7C-886E-8EB92B332974}" dt="2023-03-23T15:21:10.379" v="1"/>
          <pc:sldLayoutMkLst>
            <pc:docMk/>
            <pc:sldMasterMk cId="1515074977" sldId="2147483701"/>
            <pc:sldLayoutMk cId="967627635" sldId="2147483706"/>
          </pc:sldLayoutMkLst>
        </pc:sldLayoutChg>
        <pc:sldLayoutChg chg="add del mod replId">
          <pc:chgData name="kanchatchai potila" userId="c940e0d80d5a9890" providerId="Windows Live" clId="Web-{A7273A1B-A065-4A7C-886E-8EB92B332974}" dt="2023-03-23T15:21:10.379" v="1"/>
          <pc:sldLayoutMkLst>
            <pc:docMk/>
            <pc:sldMasterMk cId="1515074977" sldId="2147483701"/>
            <pc:sldLayoutMk cId="1716846957" sldId="2147483707"/>
          </pc:sldLayoutMkLst>
        </pc:sldLayoutChg>
        <pc:sldLayoutChg chg="add del mod replId">
          <pc:chgData name="kanchatchai potila" userId="c940e0d80d5a9890" providerId="Windows Live" clId="Web-{A7273A1B-A065-4A7C-886E-8EB92B332974}" dt="2023-03-23T15:21:10.379" v="1"/>
          <pc:sldLayoutMkLst>
            <pc:docMk/>
            <pc:sldMasterMk cId="1515074977" sldId="2147483701"/>
            <pc:sldLayoutMk cId="4127090680" sldId="2147483708"/>
          </pc:sldLayoutMkLst>
        </pc:sldLayoutChg>
        <pc:sldLayoutChg chg="add del mod replId">
          <pc:chgData name="kanchatchai potila" userId="c940e0d80d5a9890" providerId="Windows Live" clId="Web-{A7273A1B-A065-4A7C-886E-8EB92B332974}" dt="2023-03-23T15:21:10.379" v="1"/>
          <pc:sldLayoutMkLst>
            <pc:docMk/>
            <pc:sldMasterMk cId="1515074977" sldId="2147483701"/>
            <pc:sldLayoutMk cId="2281855830" sldId="2147483709"/>
          </pc:sldLayoutMkLst>
        </pc:sldLayoutChg>
        <pc:sldLayoutChg chg="add del mod replId">
          <pc:chgData name="kanchatchai potila" userId="c940e0d80d5a9890" providerId="Windows Live" clId="Web-{A7273A1B-A065-4A7C-886E-8EB92B332974}" dt="2023-03-23T15:21:10.379" v="1"/>
          <pc:sldLayoutMkLst>
            <pc:docMk/>
            <pc:sldMasterMk cId="1515074977" sldId="2147483701"/>
            <pc:sldLayoutMk cId="1573729908" sldId="2147483710"/>
          </pc:sldLayoutMkLst>
        </pc:sldLayoutChg>
        <pc:sldLayoutChg chg="add del mod replId">
          <pc:chgData name="kanchatchai potila" userId="c940e0d80d5a9890" providerId="Windows Live" clId="Web-{A7273A1B-A065-4A7C-886E-8EB92B332974}" dt="2023-03-23T15:21:10.379" v="1"/>
          <pc:sldLayoutMkLst>
            <pc:docMk/>
            <pc:sldMasterMk cId="1515074977" sldId="2147483701"/>
            <pc:sldLayoutMk cId="2861312704" sldId="2147483711"/>
          </pc:sldLayoutMkLst>
        </pc:sldLayoutChg>
        <pc:sldLayoutChg chg="add del mod replId">
          <pc:chgData name="kanchatchai potila" userId="c940e0d80d5a9890" providerId="Windows Live" clId="Web-{A7273A1B-A065-4A7C-886E-8EB92B332974}" dt="2023-03-23T15:21:10.379" v="1"/>
          <pc:sldLayoutMkLst>
            <pc:docMk/>
            <pc:sldMasterMk cId="1515074977" sldId="2147483701"/>
            <pc:sldLayoutMk cId="501264849" sldId="2147483712"/>
          </pc:sldLayoutMkLst>
        </pc:sldLayoutChg>
        <pc:sldLayoutChg chg="add del mod replId">
          <pc:chgData name="kanchatchai potila" userId="c940e0d80d5a9890" providerId="Windows Live" clId="Web-{A7273A1B-A065-4A7C-886E-8EB92B332974}" dt="2023-03-23T15:21:10.379" v="1"/>
          <pc:sldLayoutMkLst>
            <pc:docMk/>
            <pc:sldMasterMk cId="1515074977" sldId="2147483701"/>
            <pc:sldLayoutMk cId="3804700903" sldId="2147483713"/>
          </pc:sldLayoutMkLst>
        </pc:sldLayoutChg>
        <pc:sldLayoutChg chg="add del mod replId">
          <pc:chgData name="kanchatchai potila" userId="c940e0d80d5a9890" providerId="Windows Live" clId="Web-{A7273A1B-A065-4A7C-886E-8EB92B332974}" dt="2023-03-23T15:21:10.379" v="1"/>
          <pc:sldLayoutMkLst>
            <pc:docMk/>
            <pc:sldMasterMk cId="1515074977" sldId="2147483701"/>
            <pc:sldLayoutMk cId="3762960351" sldId="214748371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Users\gun\Downloads\&#3605;&#3634;&#3619;&#3634;&#3591;&#3588;&#3635;&#3609;&#3623;&#3603;&#3648;&#3591;&#3636;&#3609;&#3613;&#3634;&#3585;&#3629;&#3629;&#3617;&#3607;&#3619;&#3633;&#3614;&#3618;&#3660;&#3648;&#3585;&#3625;&#3637;&#3618;&#3603;&#3648;&#3611;&#3637;&#3656;&#3618;&#3617;&#3626;&#3640;&#3586;2new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3"/>
  <c:chart>
    <c:autoTitleDeleted val="1"/>
    <c:plotArea>
      <c:layout>
        <c:manualLayout>
          <c:layoutTarget val="inner"/>
          <c:xMode val="edge"/>
          <c:yMode val="edge"/>
          <c:x val="0.13221644833383236"/>
          <c:y val="0.1716103259227138"/>
          <c:w val="0.83321054698962449"/>
          <c:h val="0.66819539122362082"/>
        </c:manualLayout>
      </c:layout>
      <c:barChart>
        <c:barDir val="col"/>
        <c:grouping val="clustered"/>
        <c:ser>
          <c:idx val="0"/>
          <c:order val="0"/>
          <c:tx>
            <c:strRef>
              <c:f>Sheet3!$D$2</c:f>
              <c:strCache>
                <c:ptCount val="1"/>
                <c:pt idx="0">
                  <c:v>ดอกเบี้ย+เงินต้น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numFmt formatCode="#,##0" sourceLinked="0"/>
            <c:txPr>
              <a:bodyPr/>
              <a:lstStyle/>
              <a:p>
                <a:pPr>
                  <a:defRPr sz="1600"/>
                </a:pPr>
                <a:endParaRPr lang="th-TH"/>
              </a:p>
            </c:txPr>
            <c:showVal val="1"/>
          </c:dLbls>
          <c:cat>
            <c:strRef>
              <c:f>Sheet3!$A$3:$A$9</c:f>
              <c:strCache>
                <c:ptCount val="7"/>
                <c:pt idx="0">
                  <c:v>ปีที่ 1</c:v>
                </c:pt>
                <c:pt idx="1">
                  <c:v>ปีที่ 5</c:v>
                </c:pt>
                <c:pt idx="2">
                  <c:v>ปีที่ 10</c:v>
                </c:pt>
                <c:pt idx="3">
                  <c:v>ปีที่ 15</c:v>
                </c:pt>
                <c:pt idx="4">
                  <c:v>ปีที่ 20</c:v>
                </c:pt>
                <c:pt idx="5">
                  <c:v>ปีที่ 25</c:v>
                </c:pt>
                <c:pt idx="6">
                  <c:v>ปีที่ 30</c:v>
                </c:pt>
              </c:strCache>
            </c:strRef>
          </c:cat>
          <c:val>
            <c:numRef>
              <c:f>Sheet3!$D$3:$D$9</c:f>
              <c:numCache>
                <c:formatCode>_-* #,##0.00_-;\-* #,##0.00_-;_-* "-"??_-;_-@_-</c:formatCode>
                <c:ptCount val="7"/>
                <c:pt idx="0">
                  <c:v>6113.75</c:v>
                </c:pt>
                <c:pt idx="1">
                  <c:v>32990.254212258696</c:v>
                </c:pt>
                <c:pt idx="2">
                  <c:v>72228.269106247753</c:v>
                </c:pt>
                <c:pt idx="3">
                  <c:v>118830.72205660676</c:v>
                </c:pt>
                <c:pt idx="4">
                  <c:v>185713.16219753432</c:v>
                </c:pt>
                <c:pt idx="5">
                  <c:v>271073.9874044102</c:v>
                </c:pt>
                <c:pt idx="6">
                  <c:v>380018.43477573077</c:v>
                </c:pt>
              </c:numCache>
            </c:numRef>
          </c:val>
        </c:ser>
        <c:axId val="116856320"/>
        <c:axId val="116857856"/>
      </c:barChart>
      <c:catAx>
        <c:axId val="1168563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th-TH"/>
          </a:p>
        </c:txPr>
        <c:crossAx val="116857856"/>
        <c:crosses val="autoZero"/>
        <c:auto val="1"/>
        <c:lblAlgn val="ctr"/>
        <c:lblOffset val="100"/>
      </c:catAx>
      <c:valAx>
        <c:axId val="116857856"/>
        <c:scaling>
          <c:orientation val="minMax"/>
        </c:scaling>
        <c:axPos val="l"/>
        <c:majorGridlines/>
        <c:numFmt formatCode="_-* #,##0_-;\-* #,##0_-;_-* &quot;-&quot;_-;_-@_-" sourceLinked="0"/>
        <c:tickLblPos val="nextTo"/>
        <c:txPr>
          <a:bodyPr/>
          <a:lstStyle/>
          <a:p>
            <a:pPr>
              <a:defRPr sz="1600"/>
            </a:pPr>
            <a:endParaRPr lang="th-TH"/>
          </a:p>
        </c:txPr>
        <c:crossAx val="116856320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FFD4AB-CE28-4161-A3CB-1DDDBAA1784C}" type="doc">
      <dgm:prSet loTypeId="urn:microsoft.com/office/officeart/2005/8/layout/vList3#3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th-TH"/>
        </a:p>
      </dgm:t>
    </dgm:pt>
    <dgm:pt modelId="{49597F93-EAA2-48B0-BEA1-CE7046BCFA8C}">
      <dgm:prSet/>
      <dgm:spPr/>
      <dgm:t>
        <a:bodyPr/>
        <a:lstStyle/>
        <a:p>
          <a:pPr rtl="0"/>
          <a:r>
            <a:rPr lang="th-TH" b="1" dirty="0">
              <a:latin typeface="AngsanaUPC" pitchFamily="18" charset="-34"/>
              <a:cs typeface="AngsanaUPC" pitchFamily="18" charset="-34"/>
            </a:rPr>
            <a:t>ฝาก –ถอนเงิน </a:t>
          </a:r>
          <a:r>
            <a:rPr lang="en-US" b="1" dirty="0">
              <a:latin typeface="AngsanaUPC" pitchFamily="18" charset="-34"/>
              <a:cs typeface="AngsanaUPC" pitchFamily="18" charset="-34"/>
            </a:rPr>
            <a:t> </a:t>
          </a:r>
          <a:r>
            <a:rPr lang="th-TH" b="1" dirty="0">
              <a:latin typeface="AngsanaUPC" pitchFamily="18" charset="-34"/>
              <a:cs typeface="AngsanaUPC" pitchFamily="18" charset="-34"/>
            </a:rPr>
            <a:t>เวลา </a:t>
          </a:r>
          <a:r>
            <a:rPr lang="en-US" b="1" dirty="0">
              <a:latin typeface="AngsanaUPC" pitchFamily="18" charset="-34"/>
              <a:cs typeface="AngsanaUPC" pitchFamily="18" charset="-34"/>
            </a:rPr>
            <a:t>09.00 </a:t>
          </a:r>
          <a:r>
            <a:rPr lang="th-TH" b="1" dirty="0">
              <a:latin typeface="AngsanaUPC" pitchFamily="18" charset="-34"/>
              <a:cs typeface="AngsanaUPC" pitchFamily="18" charset="-34"/>
            </a:rPr>
            <a:t>น. </a:t>
          </a:r>
          <a:r>
            <a:rPr lang="en-US" b="1" dirty="0">
              <a:latin typeface="AngsanaUPC" pitchFamily="18" charset="-34"/>
              <a:cs typeface="AngsanaUPC" pitchFamily="18" charset="-34"/>
            </a:rPr>
            <a:t>15.00 </a:t>
          </a:r>
          <a:r>
            <a:rPr lang="th-TH" b="1" dirty="0">
              <a:latin typeface="AngsanaUPC" pitchFamily="18" charset="-34"/>
              <a:cs typeface="AngsanaUPC" pitchFamily="18" charset="-34"/>
            </a:rPr>
            <a:t>น.</a:t>
          </a:r>
        </a:p>
      </dgm:t>
    </dgm:pt>
    <dgm:pt modelId="{5D6A2F8C-0C86-4CC2-9DDE-550199A968B8}" type="parTrans" cxnId="{E665F328-0321-4293-AA08-CB9CD70A82CF}">
      <dgm:prSet/>
      <dgm:spPr/>
      <dgm:t>
        <a:bodyPr/>
        <a:lstStyle/>
        <a:p>
          <a:endParaRPr lang="th-TH"/>
        </a:p>
      </dgm:t>
    </dgm:pt>
    <dgm:pt modelId="{A29D06A7-E9A8-4D6A-BABF-EEF82BB24199}" type="sibTrans" cxnId="{E665F328-0321-4293-AA08-CB9CD70A82CF}">
      <dgm:prSet/>
      <dgm:spPr/>
      <dgm:t>
        <a:bodyPr/>
        <a:lstStyle/>
        <a:p>
          <a:endParaRPr lang="th-TH"/>
        </a:p>
      </dgm:t>
    </dgm:pt>
    <dgm:pt modelId="{2D48B4A5-D307-4078-9806-70B0905602B5}">
      <dgm:prSet/>
      <dgm:spPr/>
      <dgm:t>
        <a:bodyPr/>
        <a:lstStyle/>
        <a:p>
          <a:pPr rtl="0"/>
          <a:r>
            <a:rPr lang="th-TH" b="1" dirty="0">
              <a:latin typeface="AngsanaUPC" pitchFamily="18" charset="-34"/>
              <a:cs typeface="AngsanaUPC" pitchFamily="18" charset="-34"/>
            </a:rPr>
            <a:t>อื่น ๆ   เวลา </a:t>
          </a:r>
          <a:r>
            <a:rPr lang="en-US" b="1" dirty="0">
              <a:latin typeface="AngsanaUPC" pitchFamily="18" charset="-34"/>
              <a:cs typeface="AngsanaUPC" pitchFamily="18" charset="-34"/>
            </a:rPr>
            <a:t>08.30 </a:t>
          </a:r>
          <a:r>
            <a:rPr lang="th-TH" b="1" dirty="0">
              <a:latin typeface="AngsanaUPC" pitchFamily="18" charset="-34"/>
              <a:cs typeface="AngsanaUPC" pitchFamily="18" charset="-34"/>
            </a:rPr>
            <a:t> - </a:t>
          </a:r>
          <a:r>
            <a:rPr lang="en-US" b="1" dirty="0">
              <a:latin typeface="AngsanaUPC" pitchFamily="18" charset="-34"/>
              <a:cs typeface="AngsanaUPC" pitchFamily="18" charset="-34"/>
            </a:rPr>
            <a:t>16.30 </a:t>
          </a:r>
          <a:r>
            <a:rPr lang="th-TH" b="1" dirty="0">
              <a:latin typeface="AngsanaUPC" pitchFamily="18" charset="-34"/>
              <a:cs typeface="AngsanaUPC" pitchFamily="18" charset="-34"/>
            </a:rPr>
            <a:t>น.</a:t>
          </a:r>
        </a:p>
      </dgm:t>
    </dgm:pt>
    <dgm:pt modelId="{8FFE9858-50F4-426F-88B0-B0FE4B407BDB}" type="parTrans" cxnId="{5EB1AA5B-D679-487C-8A0F-3407E3F05A9C}">
      <dgm:prSet/>
      <dgm:spPr/>
      <dgm:t>
        <a:bodyPr/>
        <a:lstStyle/>
        <a:p>
          <a:endParaRPr lang="th-TH"/>
        </a:p>
      </dgm:t>
    </dgm:pt>
    <dgm:pt modelId="{33C84CA5-B88E-4271-A012-892E462B1111}" type="sibTrans" cxnId="{5EB1AA5B-D679-487C-8A0F-3407E3F05A9C}">
      <dgm:prSet/>
      <dgm:spPr/>
      <dgm:t>
        <a:bodyPr/>
        <a:lstStyle/>
        <a:p>
          <a:endParaRPr lang="th-TH"/>
        </a:p>
      </dgm:t>
    </dgm:pt>
    <dgm:pt modelId="{CEA6483C-623E-4CC7-AE04-A41B66AF0784}" type="pres">
      <dgm:prSet presAssocID="{D1FFD4AB-CE28-4161-A3CB-1DDDBAA1784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A4C4378-DE79-4E07-9370-DA876608F1C4}" type="pres">
      <dgm:prSet presAssocID="{49597F93-EAA2-48B0-BEA1-CE7046BCFA8C}" presName="composite" presStyleCnt="0"/>
      <dgm:spPr/>
    </dgm:pt>
    <dgm:pt modelId="{079A9919-D65C-4DBB-B976-D9EB23202F58}" type="pres">
      <dgm:prSet presAssocID="{49597F93-EAA2-48B0-BEA1-CE7046BCFA8C}" presName="imgShp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9ADAA06-9FFE-41A2-B1BD-D56DCBB04576}" type="pres">
      <dgm:prSet presAssocID="{49597F93-EAA2-48B0-BEA1-CE7046BCFA8C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91AED9-E3FD-471A-B3DF-0E95271EA75D}" type="pres">
      <dgm:prSet presAssocID="{A29D06A7-E9A8-4D6A-BABF-EEF82BB24199}" presName="spacing" presStyleCnt="0"/>
      <dgm:spPr/>
    </dgm:pt>
    <dgm:pt modelId="{0F2B2C11-4DC7-4AEA-93E8-5B1AE5D482A3}" type="pres">
      <dgm:prSet presAssocID="{2D48B4A5-D307-4078-9806-70B0905602B5}" presName="composite" presStyleCnt="0"/>
      <dgm:spPr/>
    </dgm:pt>
    <dgm:pt modelId="{90DAC0C6-62BD-476B-B0CD-6938A1E79249}" type="pres">
      <dgm:prSet presAssocID="{2D48B4A5-D307-4078-9806-70B0905602B5}" presName="imgShp" presStyleLbl="fgImgPlace1" presStyleIdx="1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29369C0-381C-46D7-95C0-8FE3D1F253A9}" type="pres">
      <dgm:prSet presAssocID="{2D48B4A5-D307-4078-9806-70B0905602B5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CC3DDFB-67CD-4CCE-8124-EBE4037D579D}" type="presOf" srcId="{49597F93-EAA2-48B0-BEA1-CE7046BCFA8C}" destId="{E9ADAA06-9FFE-41A2-B1BD-D56DCBB04576}" srcOrd="0" destOrd="0" presId="urn:microsoft.com/office/officeart/2005/8/layout/vList3#3"/>
    <dgm:cxn modelId="{5EB1AA5B-D679-487C-8A0F-3407E3F05A9C}" srcId="{D1FFD4AB-CE28-4161-A3CB-1DDDBAA1784C}" destId="{2D48B4A5-D307-4078-9806-70B0905602B5}" srcOrd="1" destOrd="0" parTransId="{8FFE9858-50F4-426F-88B0-B0FE4B407BDB}" sibTransId="{33C84CA5-B88E-4271-A012-892E462B1111}"/>
    <dgm:cxn modelId="{2C3A4A29-0527-4408-8AC3-3903FD06C34F}" type="presOf" srcId="{2D48B4A5-D307-4078-9806-70B0905602B5}" destId="{429369C0-381C-46D7-95C0-8FE3D1F253A9}" srcOrd="0" destOrd="0" presId="urn:microsoft.com/office/officeart/2005/8/layout/vList3#3"/>
    <dgm:cxn modelId="{A60A4AEF-A263-41FA-ACC6-D86A213C9C49}" type="presOf" srcId="{D1FFD4AB-CE28-4161-A3CB-1DDDBAA1784C}" destId="{CEA6483C-623E-4CC7-AE04-A41B66AF0784}" srcOrd="0" destOrd="0" presId="urn:microsoft.com/office/officeart/2005/8/layout/vList3#3"/>
    <dgm:cxn modelId="{E665F328-0321-4293-AA08-CB9CD70A82CF}" srcId="{D1FFD4AB-CE28-4161-A3CB-1DDDBAA1784C}" destId="{49597F93-EAA2-48B0-BEA1-CE7046BCFA8C}" srcOrd="0" destOrd="0" parTransId="{5D6A2F8C-0C86-4CC2-9DDE-550199A968B8}" sibTransId="{A29D06A7-E9A8-4D6A-BABF-EEF82BB24199}"/>
    <dgm:cxn modelId="{BE2514F7-F2F0-41F4-9B47-8B5E7A126135}" type="presParOf" srcId="{CEA6483C-623E-4CC7-AE04-A41B66AF0784}" destId="{5A4C4378-DE79-4E07-9370-DA876608F1C4}" srcOrd="0" destOrd="0" presId="urn:microsoft.com/office/officeart/2005/8/layout/vList3#3"/>
    <dgm:cxn modelId="{230D93B8-2142-4EC8-B76F-CD553F838C83}" type="presParOf" srcId="{5A4C4378-DE79-4E07-9370-DA876608F1C4}" destId="{079A9919-D65C-4DBB-B976-D9EB23202F58}" srcOrd="0" destOrd="0" presId="urn:microsoft.com/office/officeart/2005/8/layout/vList3#3"/>
    <dgm:cxn modelId="{919F8F8A-E866-44B7-A2F5-BFF4BAB42FA2}" type="presParOf" srcId="{5A4C4378-DE79-4E07-9370-DA876608F1C4}" destId="{E9ADAA06-9FFE-41A2-B1BD-D56DCBB04576}" srcOrd="1" destOrd="0" presId="urn:microsoft.com/office/officeart/2005/8/layout/vList3#3"/>
    <dgm:cxn modelId="{BF435457-3A55-43F0-9FCA-61147D428C39}" type="presParOf" srcId="{CEA6483C-623E-4CC7-AE04-A41B66AF0784}" destId="{0491AED9-E3FD-471A-B3DF-0E95271EA75D}" srcOrd="1" destOrd="0" presId="urn:microsoft.com/office/officeart/2005/8/layout/vList3#3"/>
    <dgm:cxn modelId="{5C21D3BF-85BB-4189-90B0-9C66BA14BCB7}" type="presParOf" srcId="{CEA6483C-623E-4CC7-AE04-A41B66AF0784}" destId="{0F2B2C11-4DC7-4AEA-93E8-5B1AE5D482A3}" srcOrd="2" destOrd="0" presId="urn:microsoft.com/office/officeart/2005/8/layout/vList3#3"/>
    <dgm:cxn modelId="{DBD907B5-6328-4DD1-8668-EA9DE4B73CBB}" type="presParOf" srcId="{0F2B2C11-4DC7-4AEA-93E8-5B1AE5D482A3}" destId="{90DAC0C6-62BD-476B-B0CD-6938A1E79249}" srcOrd="0" destOrd="0" presId="urn:microsoft.com/office/officeart/2005/8/layout/vList3#3"/>
    <dgm:cxn modelId="{73C4A79D-79A9-4F7E-A258-1C8720891830}" type="presParOf" srcId="{0F2B2C11-4DC7-4AEA-93E8-5B1AE5D482A3}" destId="{429369C0-381C-46D7-95C0-8FE3D1F253A9}" srcOrd="1" destOrd="0" presId="urn:microsoft.com/office/officeart/2005/8/layout/vList3#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FFD4AB-CE28-4161-A3CB-1DDDBAA1784C}" type="doc">
      <dgm:prSet loTypeId="urn:microsoft.com/office/officeart/2005/8/layout/vList3#3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th-TH"/>
        </a:p>
      </dgm:t>
    </dgm:pt>
    <dgm:pt modelId="{49597F93-EAA2-48B0-BEA1-CE7046BCFA8C}">
      <dgm:prSet/>
      <dgm:spPr/>
      <dgm:t>
        <a:bodyPr/>
        <a:lstStyle/>
        <a:p>
          <a:pPr rtl="0"/>
          <a:r>
            <a:rPr lang="th-TH" b="1" dirty="0" smtClean="0">
              <a:latin typeface="AngsanaUPC" pitchFamily="18" charset="-34"/>
              <a:cs typeface="AngsanaUPC" pitchFamily="18" charset="-34"/>
            </a:rPr>
            <a:t>  </a:t>
          </a:r>
          <a:r>
            <a:rPr lang="en-US" b="1" dirty="0" smtClean="0">
              <a:latin typeface="AngsanaUPC" pitchFamily="18" charset="-34"/>
              <a:cs typeface="AngsanaUPC" pitchFamily="18" charset="-34"/>
            </a:rPr>
            <a:t>1. </a:t>
          </a:r>
          <a:r>
            <a:rPr lang="th-TH" b="1" dirty="0" smtClean="0">
              <a:latin typeface="AngsanaUPC" pitchFamily="18" charset="-34"/>
              <a:cs typeface="AngsanaUPC" pitchFamily="18" charset="-34"/>
            </a:rPr>
            <a:t>ทุนเรือนหุ้น</a:t>
          </a:r>
          <a:endParaRPr lang="th-TH" b="1" dirty="0">
            <a:latin typeface="AngsanaUPC" pitchFamily="18" charset="-34"/>
            <a:cs typeface="AngsanaUPC" pitchFamily="18" charset="-34"/>
          </a:endParaRPr>
        </a:p>
      </dgm:t>
    </dgm:pt>
    <dgm:pt modelId="{5D6A2F8C-0C86-4CC2-9DDE-550199A968B8}" type="parTrans" cxnId="{E665F328-0321-4293-AA08-CB9CD70A82CF}">
      <dgm:prSet/>
      <dgm:spPr/>
      <dgm:t>
        <a:bodyPr/>
        <a:lstStyle/>
        <a:p>
          <a:endParaRPr lang="th-TH"/>
        </a:p>
      </dgm:t>
    </dgm:pt>
    <dgm:pt modelId="{A29D06A7-E9A8-4D6A-BABF-EEF82BB24199}" type="sibTrans" cxnId="{E665F328-0321-4293-AA08-CB9CD70A82CF}">
      <dgm:prSet/>
      <dgm:spPr/>
      <dgm:t>
        <a:bodyPr/>
        <a:lstStyle/>
        <a:p>
          <a:endParaRPr lang="th-TH"/>
        </a:p>
      </dgm:t>
    </dgm:pt>
    <dgm:pt modelId="{CEA6483C-623E-4CC7-AE04-A41B66AF0784}" type="pres">
      <dgm:prSet presAssocID="{D1FFD4AB-CE28-4161-A3CB-1DDDBAA1784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A4C4378-DE79-4E07-9370-DA876608F1C4}" type="pres">
      <dgm:prSet presAssocID="{49597F93-EAA2-48B0-BEA1-CE7046BCFA8C}" presName="composite" presStyleCnt="0"/>
      <dgm:spPr/>
    </dgm:pt>
    <dgm:pt modelId="{079A9919-D65C-4DBB-B976-D9EB23202F58}" type="pres">
      <dgm:prSet presAssocID="{49597F93-EAA2-48B0-BEA1-CE7046BCFA8C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E9ADAA06-9FFE-41A2-B1BD-D56DCBB04576}" type="pres">
      <dgm:prSet presAssocID="{49597F93-EAA2-48B0-BEA1-CE7046BCFA8C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665F328-0321-4293-AA08-CB9CD70A82CF}" srcId="{D1FFD4AB-CE28-4161-A3CB-1DDDBAA1784C}" destId="{49597F93-EAA2-48B0-BEA1-CE7046BCFA8C}" srcOrd="0" destOrd="0" parTransId="{5D6A2F8C-0C86-4CC2-9DDE-550199A968B8}" sibTransId="{A29D06A7-E9A8-4D6A-BABF-EEF82BB24199}"/>
    <dgm:cxn modelId="{EDD7E447-A142-42B5-BD7A-BD008CF99EE6}" type="presOf" srcId="{D1FFD4AB-CE28-4161-A3CB-1DDDBAA1784C}" destId="{CEA6483C-623E-4CC7-AE04-A41B66AF0784}" srcOrd="0" destOrd="0" presId="urn:microsoft.com/office/officeart/2005/8/layout/vList3#3"/>
    <dgm:cxn modelId="{BA100F01-F930-4C1E-B0E8-033DE6435E41}" type="presOf" srcId="{49597F93-EAA2-48B0-BEA1-CE7046BCFA8C}" destId="{E9ADAA06-9FFE-41A2-B1BD-D56DCBB04576}" srcOrd="0" destOrd="0" presId="urn:microsoft.com/office/officeart/2005/8/layout/vList3#3"/>
    <dgm:cxn modelId="{B2427420-BF90-48AA-8819-7AA64B9F2D6A}" type="presParOf" srcId="{CEA6483C-623E-4CC7-AE04-A41B66AF0784}" destId="{5A4C4378-DE79-4E07-9370-DA876608F1C4}" srcOrd="0" destOrd="0" presId="urn:microsoft.com/office/officeart/2005/8/layout/vList3#3"/>
    <dgm:cxn modelId="{14E2CDFB-4DC3-4B02-90E4-23EFCD038ADB}" type="presParOf" srcId="{5A4C4378-DE79-4E07-9370-DA876608F1C4}" destId="{079A9919-D65C-4DBB-B976-D9EB23202F58}" srcOrd="0" destOrd="0" presId="urn:microsoft.com/office/officeart/2005/8/layout/vList3#3"/>
    <dgm:cxn modelId="{0033CAD0-57B0-4331-808D-E6F41ECEFB43}" type="presParOf" srcId="{5A4C4378-DE79-4E07-9370-DA876608F1C4}" destId="{E9ADAA06-9FFE-41A2-B1BD-D56DCBB04576}" srcOrd="1" destOrd="0" presId="urn:microsoft.com/office/officeart/2005/8/layout/vList3#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FFD4AB-CE28-4161-A3CB-1DDDBAA1784C}" type="doc">
      <dgm:prSet loTypeId="urn:microsoft.com/office/officeart/2005/8/layout/vList3#3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th-TH"/>
        </a:p>
      </dgm:t>
    </dgm:pt>
    <dgm:pt modelId="{2D48B4A5-D307-4078-9806-70B0905602B5}">
      <dgm:prSet/>
      <dgm:spPr/>
      <dgm:t>
        <a:bodyPr/>
        <a:lstStyle/>
        <a:p>
          <a:pPr rtl="0"/>
          <a:r>
            <a:rPr lang="en-US" b="1" dirty="0" smtClean="0">
              <a:latin typeface="AngsanaUPC" pitchFamily="18" charset="-34"/>
              <a:cs typeface="AngsanaUPC" pitchFamily="18" charset="-34"/>
            </a:rPr>
            <a:t>2.</a:t>
          </a:r>
          <a:r>
            <a:rPr lang="th-TH" b="1" dirty="0" smtClean="0">
              <a:latin typeface="AngsanaUPC" pitchFamily="18" charset="-34"/>
              <a:cs typeface="AngsanaUPC" pitchFamily="18" charset="-34"/>
            </a:rPr>
            <a:t> เงินรับฝาก </a:t>
          </a:r>
          <a:endParaRPr lang="th-TH" b="1" dirty="0">
            <a:latin typeface="AngsanaUPC" pitchFamily="18" charset="-34"/>
            <a:cs typeface="AngsanaUPC" pitchFamily="18" charset="-34"/>
          </a:endParaRPr>
        </a:p>
      </dgm:t>
    </dgm:pt>
    <dgm:pt modelId="{8FFE9858-50F4-426F-88B0-B0FE4B407BDB}" type="parTrans" cxnId="{5EB1AA5B-D679-487C-8A0F-3407E3F05A9C}">
      <dgm:prSet/>
      <dgm:spPr/>
      <dgm:t>
        <a:bodyPr/>
        <a:lstStyle/>
        <a:p>
          <a:endParaRPr lang="th-TH"/>
        </a:p>
      </dgm:t>
    </dgm:pt>
    <dgm:pt modelId="{33C84CA5-B88E-4271-A012-892E462B1111}" type="sibTrans" cxnId="{5EB1AA5B-D679-487C-8A0F-3407E3F05A9C}">
      <dgm:prSet/>
      <dgm:spPr/>
      <dgm:t>
        <a:bodyPr/>
        <a:lstStyle/>
        <a:p>
          <a:endParaRPr lang="th-TH"/>
        </a:p>
      </dgm:t>
    </dgm:pt>
    <dgm:pt modelId="{CEA6483C-623E-4CC7-AE04-A41B66AF0784}" type="pres">
      <dgm:prSet presAssocID="{D1FFD4AB-CE28-4161-A3CB-1DDDBAA1784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0F2B2C11-4DC7-4AEA-93E8-5B1AE5D482A3}" type="pres">
      <dgm:prSet presAssocID="{2D48B4A5-D307-4078-9806-70B0905602B5}" presName="composite" presStyleCnt="0"/>
      <dgm:spPr/>
    </dgm:pt>
    <dgm:pt modelId="{90DAC0C6-62BD-476B-B0CD-6938A1E79249}" type="pres">
      <dgm:prSet presAssocID="{2D48B4A5-D307-4078-9806-70B0905602B5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429369C0-381C-46D7-95C0-8FE3D1F253A9}" type="pres">
      <dgm:prSet presAssocID="{2D48B4A5-D307-4078-9806-70B0905602B5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C92592C-96AB-40E1-9BB7-ACD3189F2951}" type="presOf" srcId="{2D48B4A5-D307-4078-9806-70B0905602B5}" destId="{429369C0-381C-46D7-95C0-8FE3D1F253A9}" srcOrd="0" destOrd="0" presId="urn:microsoft.com/office/officeart/2005/8/layout/vList3#3"/>
    <dgm:cxn modelId="{5EB1AA5B-D679-487C-8A0F-3407E3F05A9C}" srcId="{D1FFD4AB-CE28-4161-A3CB-1DDDBAA1784C}" destId="{2D48B4A5-D307-4078-9806-70B0905602B5}" srcOrd="0" destOrd="0" parTransId="{8FFE9858-50F4-426F-88B0-B0FE4B407BDB}" sibTransId="{33C84CA5-B88E-4271-A012-892E462B1111}"/>
    <dgm:cxn modelId="{E4A949D8-6AF7-4BAC-9FF6-11BF48499BA8}" type="presOf" srcId="{D1FFD4AB-CE28-4161-A3CB-1DDDBAA1784C}" destId="{CEA6483C-623E-4CC7-AE04-A41B66AF0784}" srcOrd="0" destOrd="0" presId="urn:microsoft.com/office/officeart/2005/8/layout/vList3#3"/>
    <dgm:cxn modelId="{6C53327E-BB64-4C46-BACF-DA8504DD8ECD}" type="presParOf" srcId="{CEA6483C-623E-4CC7-AE04-A41B66AF0784}" destId="{0F2B2C11-4DC7-4AEA-93E8-5B1AE5D482A3}" srcOrd="0" destOrd="0" presId="urn:microsoft.com/office/officeart/2005/8/layout/vList3#3"/>
    <dgm:cxn modelId="{727EA5C9-954A-4859-A1EE-0150A9D18797}" type="presParOf" srcId="{0F2B2C11-4DC7-4AEA-93E8-5B1AE5D482A3}" destId="{90DAC0C6-62BD-476B-B0CD-6938A1E79249}" srcOrd="0" destOrd="0" presId="urn:microsoft.com/office/officeart/2005/8/layout/vList3#3"/>
    <dgm:cxn modelId="{6D379ADF-0480-4CE5-9C6A-960FFC0A9966}" type="presParOf" srcId="{0F2B2C11-4DC7-4AEA-93E8-5B1AE5D482A3}" destId="{429369C0-381C-46D7-95C0-8FE3D1F253A9}" srcOrd="1" destOrd="0" presId="urn:microsoft.com/office/officeart/2005/8/layout/vList3#3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DAA06-9FFE-41A2-B1BD-D56DCBB04576}">
      <dsp:nvSpPr>
        <dsp:cNvPr id="0" name=""/>
        <dsp:cNvSpPr/>
      </dsp:nvSpPr>
      <dsp:spPr>
        <a:xfrm rot="10800000">
          <a:off x="1794022" y="288"/>
          <a:ext cx="6080760" cy="104961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849" tIns="148590" rIns="277368" bIns="148590" numCol="1" spcCol="1270" anchor="ctr" anchorCtr="0">
          <a:noAutofit/>
        </a:bodyPr>
        <a:lstStyle/>
        <a:p>
          <a:pPr marL="0" lvl="0" indent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900" b="1" kern="1200" dirty="0">
              <a:latin typeface="AngsanaUPC" pitchFamily="18" charset="-34"/>
              <a:cs typeface="AngsanaUPC" pitchFamily="18" charset="-34"/>
            </a:rPr>
            <a:t>ฝาก –ถอนเงิน </a:t>
          </a:r>
          <a:r>
            <a:rPr lang="en-US" sz="3900" b="1" kern="1200" dirty="0">
              <a:latin typeface="AngsanaUPC" pitchFamily="18" charset="-34"/>
              <a:cs typeface="AngsanaUPC" pitchFamily="18" charset="-34"/>
            </a:rPr>
            <a:t> </a:t>
          </a:r>
          <a:r>
            <a:rPr lang="th-TH" sz="3900" b="1" kern="1200" dirty="0">
              <a:latin typeface="AngsanaUPC" pitchFamily="18" charset="-34"/>
              <a:cs typeface="AngsanaUPC" pitchFamily="18" charset="-34"/>
            </a:rPr>
            <a:t>เวลา </a:t>
          </a:r>
          <a:r>
            <a:rPr lang="en-US" sz="3900" b="1" kern="1200" dirty="0">
              <a:latin typeface="AngsanaUPC" pitchFamily="18" charset="-34"/>
              <a:cs typeface="AngsanaUPC" pitchFamily="18" charset="-34"/>
            </a:rPr>
            <a:t>09.00 </a:t>
          </a:r>
          <a:r>
            <a:rPr lang="th-TH" sz="3900" b="1" kern="1200" dirty="0">
              <a:latin typeface="AngsanaUPC" pitchFamily="18" charset="-34"/>
              <a:cs typeface="AngsanaUPC" pitchFamily="18" charset="-34"/>
            </a:rPr>
            <a:t>น. </a:t>
          </a:r>
          <a:r>
            <a:rPr lang="en-US" sz="3900" b="1" kern="1200" dirty="0">
              <a:latin typeface="AngsanaUPC" pitchFamily="18" charset="-34"/>
              <a:cs typeface="AngsanaUPC" pitchFamily="18" charset="-34"/>
            </a:rPr>
            <a:t>15.00 </a:t>
          </a:r>
          <a:r>
            <a:rPr lang="th-TH" sz="3900" b="1" kern="1200" dirty="0">
              <a:latin typeface="AngsanaUPC" pitchFamily="18" charset="-34"/>
              <a:cs typeface="AngsanaUPC" pitchFamily="18" charset="-34"/>
            </a:rPr>
            <a:t>น.</a:t>
          </a:r>
        </a:p>
      </dsp:txBody>
      <dsp:txXfrm rot="10800000">
        <a:off x="2056424" y="288"/>
        <a:ext cx="5818358" cy="1049610"/>
      </dsp:txXfrm>
    </dsp:sp>
    <dsp:sp modelId="{079A9919-D65C-4DBB-B976-D9EB23202F58}">
      <dsp:nvSpPr>
        <dsp:cNvPr id="0" name=""/>
        <dsp:cNvSpPr/>
      </dsp:nvSpPr>
      <dsp:spPr>
        <a:xfrm>
          <a:off x="1269217" y="288"/>
          <a:ext cx="1049610" cy="104961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369C0-381C-46D7-95C0-8FE3D1F253A9}">
      <dsp:nvSpPr>
        <dsp:cNvPr id="0" name=""/>
        <dsp:cNvSpPr/>
      </dsp:nvSpPr>
      <dsp:spPr>
        <a:xfrm rot="10800000">
          <a:off x="1794022" y="1312301"/>
          <a:ext cx="6080760" cy="104961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849" tIns="148590" rIns="277368" bIns="148590" numCol="1" spcCol="1270" anchor="ctr" anchorCtr="0">
          <a:noAutofit/>
        </a:bodyPr>
        <a:lstStyle/>
        <a:p>
          <a:pPr marL="0" lvl="0" indent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900" b="1" kern="1200" dirty="0">
              <a:latin typeface="AngsanaUPC" pitchFamily="18" charset="-34"/>
              <a:cs typeface="AngsanaUPC" pitchFamily="18" charset="-34"/>
            </a:rPr>
            <a:t>อื่น ๆ   เวลา </a:t>
          </a:r>
          <a:r>
            <a:rPr lang="en-US" sz="3900" b="1" kern="1200" dirty="0">
              <a:latin typeface="AngsanaUPC" pitchFamily="18" charset="-34"/>
              <a:cs typeface="AngsanaUPC" pitchFamily="18" charset="-34"/>
            </a:rPr>
            <a:t>08.30 </a:t>
          </a:r>
          <a:r>
            <a:rPr lang="th-TH" sz="3900" b="1" kern="1200" dirty="0">
              <a:latin typeface="AngsanaUPC" pitchFamily="18" charset="-34"/>
              <a:cs typeface="AngsanaUPC" pitchFamily="18" charset="-34"/>
            </a:rPr>
            <a:t> - </a:t>
          </a:r>
          <a:r>
            <a:rPr lang="en-US" sz="3900" b="1" kern="1200" dirty="0">
              <a:latin typeface="AngsanaUPC" pitchFamily="18" charset="-34"/>
              <a:cs typeface="AngsanaUPC" pitchFamily="18" charset="-34"/>
            </a:rPr>
            <a:t>16.30 </a:t>
          </a:r>
          <a:r>
            <a:rPr lang="th-TH" sz="3900" b="1" kern="1200" dirty="0">
              <a:latin typeface="AngsanaUPC" pitchFamily="18" charset="-34"/>
              <a:cs typeface="AngsanaUPC" pitchFamily="18" charset="-34"/>
            </a:rPr>
            <a:t>น.</a:t>
          </a:r>
        </a:p>
      </dsp:txBody>
      <dsp:txXfrm rot="10800000">
        <a:off x="2056424" y="1312301"/>
        <a:ext cx="5818358" cy="1049610"/>
      </dsp:txXfrm>
    </dsp:sp>
    <dsp:sp modelId="{90DAC0C6-62BD-476B-B0CD-6938A1E79249}">
      <dsp:nvSpPr>
        <dsp:cNvPr id="0" name=""/>
        <dsp:cNvSpPr/>
      </dsp:nvSpPr>
      <dsp:spPr>
        <a:xfrm>
          <a:off x="1269217" y="1312301"/>
          <a:ext cx="1049610" cy="104961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0.9827</cdr:x>
      <cdr:y>0.134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0" y="0"/>
          <a:ext cx="5953125" cy="51435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9525" cmpd="sng">
          <a:solidFill>
            <a:sysClr val="window" lastClr="FFFFFF">
              <a:shade val="50000"/>
            </a:sysClr>
          </a:solidFill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th-TH" sz="1600" dirty="0"/>
            <a:t>แผนภูมิแสดงเงินรับฝากเกษียณเปี่ยมสุข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17E06-7344-4E49-9721-8737BC6498AE}" type="datetimeFigureOut">
              <a:rPr lang="th-TH" smtClean="0"/>
              <a:pPr/>
              <a:t>02/07/66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B6860-9632-41DA-AB9A-85396A914F4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639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Angsana New" pitchFamily="18" charset="-34"/>
              </a:defRPr>
            </a:lvl1pPr>
          </a:lstStyle>
          <a:p>
            <a:pPr>
              <a:defRPr/>
            </a:pPr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4023836" y="0"/>
            <a:ext cx="3078639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Angsana New" pitchFamily="18" charset="-34"/>
              </a:defRPr>
            </a:lvl1pPr>
          </a:lstStyle>
          <a:p>
            <a:pPr>
              <a:defRPr/>
            </a:pPr>
            <a:fld id="{6F3F2BA8-1937-467C-A011-B681A32D97F4}" type="datetimeFigureOut">
              <a:rPr lang="th-TH" smtClean="0"/>
              <a:pPr>
                <a:defRPr/>
              </a:pPr>
              <a:t>02/07/66</a:t>
            </a:fld>
            <a:endParaRPr lang="th-TH" dirty="0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th-TH" noProof="0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10090" y="4860925"/>
            <a:ext cx="5683886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th-TH" noProof="0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 dirty="0"/>
              <a:t>ระดับที่สอง</a:t>
            </a:r>
          </a:p>
          <a:p>
            <a:pPr lvl="2"/>
            <a:r>
              <a:rPr lang="th-TH" noProof="0" dirty="0"/>
              <a:t>ระดับที่สาม</a:t>
            </a:r>
          </a:p>
          <a:p>
            <a:pPr lvl="3"/>
            <a:r>
              <a:rPr lang="th-TH" noProof="0" dirty="0"/>
              <a:t>ระดับที่สี่</a:t>
            </a:r>
          </a:p>
          <a:p>
            <a:pPr lvl="4"/>
            <a:r>
              <a:rPr lang="th-TH" noProof="0" dirty="0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" y="9721851"/>
            <a:ext cx="3078639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Angsana New" pitchFamily="18" charset="-34"/>
              </a:defRPr>
            </a:lvl1pPr>
          </a:lstStyle>
          <a:p>
            <a:pPr>
              <a:defRPr/>
            </a:pPr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4023836" y="9721851"/>
            <a:ext cx="3078639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Angsana New" pitchFamily="18" charset="-34"/>
              </a:defRPr>
            </a:lvl1pPr>
          </a:lstStyle>
          <a:p>
            <a:pPr>
              <a:defRPr/>
            </a:pPr>
            <a:fld id="{22F6DF55-BBD1-4149-AC7E-027AEF72F6D7}" type="slidenum">
              <a:rPr lang="th-TH" smtClean="0"/>
              <a:pPr>
                <a:defRPr/>
              </a:pPr>
              <a:t>‹#›</a:t>
            </a:fld>
            <a:endParaRPr lang="th-T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Angsana New" pitchFamily="18" charset="-34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Angsana New" pitchFamily="18" charset="-34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Angsana New" pitchFamily="18" charset="-34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Angsana New" pitchFamily="18" charset="-34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Angsana New" pitchFamily="18" charset="-34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4538"/>
            <a:ext cx="4964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483" y="4714876"/>
            <a:ext cx="4991271" cy="44672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th-TH" b="0" i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สหกรณ์ออมทรัพย์สาธารณสุขจังหวัดอุดรธานี จำกัด ได้เริ่มดำเนินการครั้งแรกเมื่อปี พ.ศ. 2534 โดยความคิดริเริ่มของนายแพทย์บุญชัย  สมบูรณ์สุข (ขณะดำรงตำแหน่ง ผู้ชำนาญการพิเศษด้านเวชกรรมป้องกัน)และคณะ เนื่องจากเห็นว่า บรรดาข้าราชการและลูกจ้างประจำ สังกัดกระทรวงสาธารณสุข โดยเฉพาะข้าราชการชั้นผู้น้อยมีรายได้ต่ำ บางครั้งมีความจำเป็นฉุกเฉินที่ต้องใช้จ่ายเงินที่เกินกว่าเงินได้รายเดือนทำให้ไม่สามารถช่วยเหลือตนเองได้ นอกจากการกู้ยืมเงินนอกระบบซึ่งต้องเสียดอกเบี้ยในอัตราสูง จากสภาพปัญหาดังกล่าว นายแพทย์บุญชัย  สมบูรณ์สุข จึงได้จัดประชุมคณะ</a:t>
            </a:r>
            <a:r>
              <a:rPr lang="th-TH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รรม</a:t>
            </a:r>
            <a:r>
              <a:rPr lang="th-TH" b="0" i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การ (ผู้ร่วมก่อตั้ง) ครั้งแรกเมื่อวันที่ 9 สิงหาคม 2534 เพื่อจัดตั้งสหกรณ์ออมทรัพย์สาธารณสุขจังหวัดอุดรธานี จำกัด โดยมีวัตถุประสงค์ที่สำคัญ 2 ประการ คือ</a:t>
            </a:r>
            <a:r>
              <a:rPr lang="th-TH" b="1" i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 </a:t>
            </a:r>
            <a:r>
              <a:rPr lang="th-TH" b="0" i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   </a:t>
            </a:r>
            <a:endParaRPr lang="en-US" b="0" i="0" kern="1200" dirty="0" smtClean="0">
              <a:solidFill>
                <a:schemeClr val="tx1"/>
              </a:solidFill>
              <a:latin typeface="+mn-lt"/>
              <a:ea typeface="+mn-ea"/>
              <a:cs typeface="Angsana New" pitchFamily="18" charset="-34"/>
            </a:endParaRPr>
          </a:p>
          <a:p>
            <a:r>
              <a:rPr lang="th-TH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1</a:t>
            </a:r>
            <a:r>
              <a:rPr lang="en-US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.</a:t>
            </a:r>
            <a:r>
              <a:rPr lang="th-TH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ส่งเสริมให้สมาชิกออมทรัพย์โดยการถือหุ้นและฝากเงินในสหกรณ์</a:t>
            </a:r>
          </a:p>
          <a:p>
            <a:r>
              <a:rPr lang="th-TH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2</a:t>
            </a:r>
            <a:r>
              <a:rPr lang="en-US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.</a:t>
            </a:r>
            <a:r>
              <a:rPr lang="th-TH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ให้เงินกู้แก่สมาชิกสำหรับใช้จ่าย เมื่อมีความจำเป็น</a:t>
            </a:r>
            <a:endParaRPr lang="en-US" kern="1200" dirty="0" smtClean="0">
              <a:solidFill>
                <a:schemeClr val="tx1"/>
              </a:solidFill>
              <a:latin typeface="+mn-lt"/>
              <a:ea typeface="+mn-ea"/>
              <a:cs typeface="Angsana New" pitchFamily="18" charset="-34"/>
            </a:endParaRP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ขอจดทะเบียนต่อนายทะเบียนสหกรณ์กระทรวงเกษตรและสหกรณ์ เมื่อวันที่ 28 สิงหาคม 2534</a:t>
            </a: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เลขทะเบียนสหกรณ์ที่ อ.017234</a:t>
            </a:r>
          </a:p>
          <a:p>
            <a:r>
              <a:rPr lang="th-TH" b="0" i="0" kern="120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มีสมาชิกครั้งแรกจำนวน 117 คน ทุนดำเนินการเริ่มแรก 199,290.00 บาท</a:t>
            </a:r>
          </a:p>
          <a:p>
            <a:endParaRPr lang="th-TH" kern="1200" dirty="0" smtClean="0">
              <a:solidFill>
                <a:schemeClr val="tx1"/>
              </a:solidFill>
              <a:latin typeface="+mn-lt"/>
              <a:ea typeface="+mn-ea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F6DF55-BBD1-4149-AC7E-027AEF72F6D7}" type="slidenum">
              <a:rPr lang="th-TH" smtClean="0"/>
              <a:pPr>
                <a:defRPr/>
              </a:pPr>
              <a:t>26</a:t>
            </a:fld>
            <a:endParaRPr lang="th-TH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956F-CB89-4653-91C3-25A13E981EC6}" type="slidenum">
              <a:rPr lang="th-TH" smtClean="0"/>
              <a:pPr/>
              <a:t>67</a:t>
            </a:fld>
            <a:endParaRPr lang="th-T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เปิดให้บริการเงินฝากออมทรัพย์เอทีเอ็ม (</a:t>
            </a:r>
            <a:r>
              <a:rPr lang="en-US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ATM)</a:t>
            </a: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ใช้ร่วมกับบัญชีเอทีเอ็ม (</a:t>
            </a:r>
            <a:r>
              <a:rPr lang="en-US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ATM) </a:t>
            </a:r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ธนาคารกรุงไทยเท่านั้น</a:t>
            </a: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ค่าธรรมเนียมครั้งละ 10 บาท</a:t>
            </a: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ใช้ได้ทั้ง ฝาก และ ถอน ผ่านตู้เอทีเอ็มธนาคารกรุงไทย</a:t>
            </a: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ถอนได้วันละไม่เกิน 80,000 บาท/วัน และหากมีเงินในบัญชีมากกว่านั้นจะถอนได้ใน</a:t>
            </a:r>
            <a:r>
              <a:rPr lang="th-TH" b="1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วันทำการ</a:t>
            </a:r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ถัดไป</a:t>
            </a: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การคืนวงเงินและปรับปรุงยอด สหกรณ์จะคืนวงเงินให้ 2 ครั้ง ในวันทำการ(เว้นวันเสาร์-อาทิตย์ และวันหยุดราชการ) ครั้งแรกจะกดได้ประมาณ 14.00 น. ครั้งที่สอง จะกดได้ประมาณ 19.00 น.</a:t>
            </a: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การถอนเงิน สามารถถอนได้ที่ตู้เอทีเอ็มกรุงไทยเท่านั้น (ใช้เมนู อื่นๆ &gt; สหกรณ์ &gt; รับเงินฝาก)  หลังจากกดรับเงินแล้ว เงินจะเข้าบัญชีสมาชิกก่อน จากนั้นจึงถอนเงินออกมาเป็นเงินสดอีกที</a:t>
            </a: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การฝากเงิน สามารถฝากที่สหกรณ์, ตู้เอทีเอ็มธนาคารกรุงไทย หรือโอนเข้าบัญชีสหกรณ์แล้วแจ้งเจ้าหน้าที่ให้นำฝากเข้าบัญชีได้</a:t>
            </a: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ไม่สามารถถอนเงินที่สหกรณ์ หรือที่ธนาคาร ได้ (เพื่อป้องกันการถอนเงินซ้ำซ้อน เนื่องจากเป็นระบบ </a:t>
            </a:r>
            <a:r>
              <a:rPr lang="en-US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Offline)</a:t>
            </a: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กรณีต้องการถอนเงินที่</a:t>
            </a:r>
            <a:r>
              <a:rPr lang="th-TH" b="0" kern="1200" dirty="0" err="1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เคาร์เตอร์</a:t>
            </a:r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สหกรณ์ หรือปิดบัญชี ให้แจ้งสหกรณ์ก่อน 1 วันทำการ เพื่อระงับการถอนเงินฝากผ่านระบบเอทีเอ็ม และจะถอนเงินที่</a:t>
            </a:r>
            <a:r>
              <a:rPr lang="th-TH" b="0" kern="1200" dirty="0" err="1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เคาร์เตอร์</a:t>
            </a:r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สหกรณ์ได้ในวันทำการถัดไป จากนั้นหากต้องการถอนที่ตู้เอทีเอ็มต้องแจ้งสหกรณ์ให้คืนวงเงินอีกครั้ง</a:t>
            </a: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เปิดบัญชีไม่น้อยกว่า 500 บาท</a:t>
            </a: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ยอดเงินในบัญชีหากน้อยกว่า 500 บาท จะไม่ได้รับดอกเบี้ย</a:t>
            </a:r>
          </a:p>
          <a:p>
            <a:r>
              <a:rPr lang="th-TH" b="0" kern="1200" dirty="0" smtClean="0">
                <a:solidFill>
                  <a:schemeClr val="tx1"/>
                </a:solidFill>
                <a:latin typeface="+mn-lt"/>
                <a:ea typeface="+mn-ea"/>
                <a:cs typeface="Angsana New" pitchFamily="18" charset="-34"/>
              </a:rPr>
              <a:t>อัตราดอกเบี้ย ตามเงินฝากออมทรัพย์ (ปัจจุบันร้อยละ 1.5 ต่อปี)</a:t>
            </a:r>
            <a:endParaRPr lang="th-TH" b="0" kern="1200" dirty="0">
              <a:solidFill>
                <a:schemeClr val="tx1"/>
              </a:solidFill>
              <a:latin typeface="+mn-lt"/>
              <a:ea typeface="+mn-ea"/>
              <a:cs typeface="Angsana New" pitchFamily="18" charset="-34"/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F6DF55-BBD1-4149-AC7E-027AEF72F6D7}" type="slidenum">
              <a:rPr lang="th-TH" smtClean="0"/>
              <a:pPr>
                <a:defRPr/>
              </a:pPr>
              <a:t>93</a:t>
            </a:fld>
            <a:endParaRPr lang="th-TH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BD6D2-28B0-4442-ABEE-3D7414F5CB0F}" type="datetimeFigureOut">
              <a:rPr lang="th-TH"/>
              <a:pPr>
                <a:defRPr/>
              </a:pPr>
              <a:t>02/07/66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90F55-624F-4296-8B4D-C92EA13F3A5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361BE-A388-41BD-9B26-3F81C77CF57A}" type="datetimeFigureOut">
              <a:rPr lang="th-TH"/>
              <a:pPr>
                <a:defRPr/>
              </a:pPr>
              <a:t>02/07/66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517CC-E5A9-4E09-BB4F-BAE7BCE3CE6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5301D-6FBC-4059-9E2E-075DB51AAC83}" type="datetimeFigureOut">
              <a:rPr lang="th-TH"/>
              <a:pPr>
                <a:defRPr/>
              </a:pPr>
              <a:t>02/07/66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DD939-95FC-47AE-AF27-62C1EE3718C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90600" y="447675"/>
            <a:ext cx="7086600" cy="48736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533400" y="1295400"/>
            <a:ext cx="8191500" cy="5105400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www.udcoop.com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28EFB-7627-4E7B-A094-434F0D283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ชื่อเรื่อง ข้อความ และภาพตัดป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ภาพตัดป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 rtlCol="0">
            <a:normAutofit/>
          </a:bodyPr>
          <a:lstStyle/>
          <a:p>
            <a:pPr lvl="0"/>
            <a:endParaRPr lang="th-TH" noProof="0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C9429-992F-47A8-A597-BBFC3ECCE3AA}" type="datetime1">
              <a:rPr lang="th-TH"/>
              <a:pPr>
                <a:defRPr/>
              </a:pPr>
              <a:t>02/07/66</a:t>
            </a:fld>
            <a:endParaRPr lang="th-TH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EC1C1-EA72-46F5-8BB0-9DDA8E3F86F5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5ED9A-D50F-43A9-BE3C-C2F9DEBE3009}" type="datetimeFigureOut">
              <a:rPr lang="th-TH"/>
              <a:pPr>
                <a:defRPr/>
              </a:pPr>
              <a:t>02/07/66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E4C84-9BB6-44EC-A643-A7859BEF01D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DE42D-1854-4D5B-B54F-A3AA71DE9E5B}" type="datetimeFigureOut">
              <a:rPr lang="th-TH"/>
              <a:pPr>
                <a:defRPr/>
              </a:pPr>
              <a:t>02/07/66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38327-84E0-44C4-BCD3-28163B809D9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02E9-7040-4637-95DB-A9794FB6AC1A}" type="datetimeFigureOut">
              <a:rPr lang="th-TH"/>
              <a:pPr>
                <a:defRPr/>
              </a:pPr>
              <a:t>02/07/66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1C24A-9F14-40A8-AEB5-E1FE0E9E231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7EE9-6F23-4DE5-9C55-FF947D000DC0}" type="datetimeFigureOut">
              <a:rPr lang="th-TH"/>
              <a:pPr>
                <a:defRPr/>
              </a:pPr>
              <a:t>02/07/66</a:t>
            </a:fld>
            <a:endParaRPr lang="th-TH"/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FD20A-34D8-48AD-8B25-C683852DB04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507B3-E874-4898-903E-51A9A9F8FB31}" type="datetimeFigureOut">
              <a:rPr lang="th-TH"/>
              <a:pPr>
                <a:defRPr/>
              </a:pPr>
              <a:t>02/07/66</a:t>
            </a:fld>
            <a:endParaRPr lang="th-TH"/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467F7-3636-4AD2-9AC6-CAB517C8D6F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4E78B-4957-4B0D-A501-64BD6021A1E1}" type="datetimeFigureOut">
              <a:rPr lang="th-TH"/>
              <a:pPr>
                <a:defRPr/>
              </a:pPr>
              <a:t>02/07/66</a:t>
            </a:fld>
            <a:endParaRPr lang="th-TH"/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04223-0377-40E1-BE48-1E37735C78A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3329B-F278-4D79-A8A3-B255A94EE15E}" type="datetimeFigureOut">
              <a:rPr lang="th-TH"/>
              <a:pPr>
                <a:defRPr/>
              </a:pPr>
              <a:t>02/07/66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9A666-A1D8-4358-9699-E3351E0249B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CDC03-73E1-43F5-B8D5-7E408B08F255}" type="datetimeFigureOut">
              <a:rPr lang="th-TH"/>
              <a:pPr>
                <a:defRPr/>
              </a:pPr>
              <a:t>02/07/66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A5B1-007A-474A-88F9-C7C5113399F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2051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ngsana New" pitchFamily="18" charset="-34"/>
              </a:defRPr>
            </a:lvl1pPr>
          </a:lstStyle>
          <a:p>
            <a:pPr>
              <a:defRPr/>
            </a:pPr>
            <a:fld id="{0BE7E8CB-A2A5-434D-A960-1E346274F159}" type="datetimeFigureOut">
              <a:rPr lang="th-TH" smtClean="0"/>
              <a:pPr>
                <a:defRPr/>
              </a:pPr>
              <a:t>02/07/66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ngsana New" pitchFamily="18" charset="-34"/>
              </a:defRPr>
            </a:lvl1pPr>
          </a:lstStyle>
          <a:p>
            <a:pPr>
              <a:defRPr/>
            </a:pPr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ngsana New" pitchFamily="18" charset="-34"/>
              </a:defRPr>
            </a:lvl1pPr>
          </a:lstStyle>
          <a:p>
            <a:pPr>
              <a:defRPr/>
            </a:pPr>
            <a:fld id="{6839AAD8-304A-49F4-8013-EE036270F791}" type="slidenum">
              <a:rPr lang="th-TH" smtClean="0"/>
              <a:pPr>
                <a:defRPr/>
              </a:pPr>
              <a:t>‹#›</a:t>
            </a:fld>
            <a:endParaRPr lang="th-T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ngsana New" pitchFamily="18" charset="-34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ngsana New" pitchFamily="18" charset="-34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ngsana New" pitchFamily="18" charset="-34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ngsana New" pitchFamily="18" charset="-34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ngsana New" pitchFamily="18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12" Type="http://schemas.openxmlformats.org/officeDocument/2006/relationships/image" Target="../media/image28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11" Type="http://schemas.openxmlformats.org/officeDocument/2006/relationships/image" Target="../media/image27.wmf"/><Relationship Id="rId5" Type="http://schemas.openxmlformats.org/officeDocument/2006/relationships/image" Target="../media/image22.wmf"/><Relationship Id="rId10" Type="http://schemas.openxmlformats.org/officeDocument/2006/relationships/image" Target="../media/image26.wmf"/><Relationship Id="rId4" Type="http://schemas.openxmlformats.org/officeDocument/2006/relationships/image" Target="../media/image21.wmf"/><Relationship Id="rId9" Type="http://schemas.openxmlformats.org/officeDocument/2006/relationships/image" Target="../media/image2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udcoop_moph@hotmail.com" TargetMode="External"/><Relationship Id="rId2" Type="http://schemas.openxmlformats.org/officeDocument/2006/relationships/hyperlink" Target="http://www.udcoop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hyperlink" Target="http://www.facebook.com/udcoop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38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4.png"/><Relationship Id="rId3" Type="http://schemas.microsoft.com/office/2007/relationships/hdphoto" Target="../media/hdphoto1.wdp"/><Relationship Id="rId7" Type="http://schemas.openxmlformats.org/officeDocument/2006/relationships/image" Target="../media/image59.jpe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5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5" Type="http://schemas.openxmlformats.org/officeDocument/2006/relationships/image" Target="../media/image66.png"/><Relationship Id="rId10" Type="http://schemas.openxmlformats.org/officeDocument/2006/relationships/image" Target="../media/image61.jpeg"/><Relationship Id="rId4" Type="http://schemas.openxmlformats.org/officeDocument/2006/relationships/image" Target="../media/image56.jpeg"/><Relationship Id="rId9" Type="http://schemas.openxmlformats.org/officeDocument/2006/relationships/image" Target="../media/image60.jpeg"/><Relationship Id="rId1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dcoop.com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www.udcoop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slide" Target="slide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7" name="AutoShape 5"/>
          <p:cNvSpPr>
            <a:spLocks noChangeArrowheads="1"/>
          </p:cNvSpPr>
          <p:nvPr/>
        </p:nvSpPr>
        <p:spPr bwMode="gray">
          <a:xfrm>
            <a:off x="468313" y="3286124"/>
            <a:ext cx="8280400" cy="78581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/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395288" y="2027246"/>
            <a:ext cx="831691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400" b="1" dirty="0" smtClean="0">
                <a:solidFill>
                  <a:schemeClr val="accent5">
                    <a:lumMod val="50000"/>
                  </a:schemeClr>
                </a:solidFill>
                <a:cs typeface="Angsana New" pitchFamily="18" charset="-34"/>
              </a:rPr>
              <a:t>สหกรณ์ออมทรัพย์สาธารณสุขจังหวัดอุดรธานี จำกัด</a:t>
            </a:r>
          </a:p>
          <a:p>
            <a:pPr algn="ctr">
              <a:lnSpc>
                <a:spcPct val="150000"/>
              </a:lnSpc>
            </a:pPr>
            <a:r>
              <a:rPr lang="th-TH" sz="4400" b="1" dirty="0" smtClean="0">
                <a:solidFill>
                  <a:srgbClr val="FF0000"/>
                </a:solidFill>
                <a:cs typeface="Angsana New" pitchFamily="18" charset="-34"/>
              </a:rPr>
              <a:t>โครงการอบรมสมาชิกใหม่ ประจำปี </a:t>
            </a:r>
            <a:r>
              <a:rPr lang="th-TH" sz="4400" b="1" dirty="0" smtClean="0">
                <a:solidFill>
                  <a:srgbClr val="FF0000"/>
                </a:solidFill>
                <a:cs typeface="Angsana New" pitchFamily="18" charset="-34"/>
              </a:rPr>
              <a:t>2566</a:t>
            </a:r>
            <a:endParaRPr lang="th-TH" sz="6000" b="1" dirty="0">
              <a:solidFill>
                <a:srgbClr val="FF0000"/>
              </a:solidFill>
              <a:cs typeface="Angsana New" pitchFamily="18" charset="-34"/>
            </a:endParaRPr>
          </a:p>
        </p:txBody>
      </p:sp>
      <p:pic>
        <p:nvPicPr>
          <p:cNvPr id="9" name="รูปภาพ 8" descr="โลโก้สหกรณ์NEWไม่มีรวงข้าว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428604"/>
            <a:ext cx="1714512" cy="1714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AutoShape 2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95288" y="1268413"/>
            <a:ext cx="8424862" cy="936625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th-TH" altLang="th-TH" sz="4800" b="1" dirty="0">
                <a:solidFill>
                  <a:srgbClr val="336600"/>
                </a:solidFill>
                <a:latin typeface="Angsana New" pitchFamily="18" charset="-34"/>
                <a:cs typeface="+mj-cs"/>
              </a:rPr>
              <a:t>การควบคุมโดยสมาชิกตามหลักประชาธิปไตย</a:t>
            </a:r>
          </a:p>
        </p:txBody>
      </p:sp>
      <p:sp>
        <p:nvSpPr>
          <p:cNvPr id="97283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81200" y="381000"/>
            <a:ext cx="5486400" cy="887413"/>
          </a:xfrm>
          <a:prstGeom prst="actionButtonBlank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th-TH" altLang="th-TH" sz="6000" b="1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หลักการสหกรณ์ข้อที่  2</a:t>
            </a:r>
          </a:p>
        </p:txBody>
      </p:sp>
      <p:sp>
        <p:nvSpPr>
          <p:cNvPr id="97285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58800" y="2420938"/>
            <a:ext cx="8097838" cy="4103687"/>
          </a:xfrm>
          <a:prstGeom prst="actionButtonBlank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200" b="1" dirty="0">
                <a:latin typeface="Angsana New" pitchFamily="18" charset="-34"/>
                <a:cs typeface="+mj-cs"/>
              </a:rPr>
              <a:t>           </a:t>
            </a:r>
            <a:r>
              <a:rPr lang="th-TH" sz="3200" b="1" dirty="0">
                <a:latin typeface="TH SarabunPSK" pitchFamily="34" charset="-34"/>
                <a:cs typeface="+mj-cs"/>
              </a:rPr>
              <a:t>สหกรณ์เป็นองค์การแบบประชาธิปไตย ที่ควบคุมโดยมวลสมาชิก  </a:t>
            </a:r>
          </a:p>
          <a:p>
            <a:r>
              <a:rPr lang="th-TH" sz="3200" b="1" dirty="0">
                <a:latin typeface="TH SarabunPSK" pitchFamily="34" charset="-34"/>
                <a:cs typeface="+mj-cs"/>
              </a:rPr>
              <a:t>ซึ่งมีส่วนร่วมอย่างจริงจัง ในการกำหนดนโยบายและการตัดสินใจ</a:t>
            </a:r>
          </a:p>
          <a:p>
            <a:r>
              <a:rPr lang="th-TH" sz="3200" b="1" dirty="0">
                <a:latin typeface="TH SarabunPSK" pitchFamily="34" charset="-34"/>
                <a:cs typeface="+mj-cs"/>
              </a:rPr>
              <a:t>ของสหกรณ์ไม่ว่า ชายหรือหญิงที่ได้รับเลือกเป็นตัวแทนสมาชิก</a:t>
            </a:r>
          </a:p>
          <a:p>
            <a:r>
              <a:rPr lang="th-TH" sz="3200" b="1" dirty="0">
                <a:latin typeface="TH SarabunPSK" pitchFamily="34" charset="-34"/>
                <a:cs typeface="+mj-cs"/>
              </a:rPr>
              <a:t> ต้องมีความรับผิดชอบต่อมวลสมาชิกในสหกรณ์ สมาชิกของสหกรณ์</a:t>
            </a:r>
          </a:p>
          <a:p>
            <a:r>
              <a:rPr lang="th-TH" sz="3200" b="1" dirty="0">
                <a:latin typeface="TH SarabunPSK" pitchFamily="34" charset="-34"/>
                <a:cs typeface="+mj-cs"/>
              </a:rPr>
              <a:t> มีสิทธิออกเสียงเท่าเทียมกัน</a:t>
            </a:r>
            <a:r>
              <a:rPr lang="th-TH" sz="4800" b="1" dirty="0">
                <a:latin typeface="TH SarabunPSK" pitchFamily="34" charset="-34"/>
                <a:cs typeface="+mj-cs"/>
              </a:rPr>
              <a:t> </a:t>
            </a:r>
            <a:r>
              <a:rPr lang="th-TH" sz="3200" b="1" dirty="0">
                <a:latin typeface="TH SarabunPSK" pitchFamily="34" charset="-34"/>
                <a:cs typeface="+mj-cs"/>
              </a:rPr>
              <a:t>(หนึ่งคนหนึ่งเสียง) ส่วนสหกรณ์ในระดับอื่น</a:t>
            </a:r>
          </a:p>
          <a:p>
            <a:r>
              <a:rPr lang="th-TH" sz="3200" b="1" dirty="0">
                <a:latin typeface="TH SarabunPSK" pitchFamily="34" charset="-34"/>
                <a:cs typeface="+mj-cs"/>
              </a:rPr>
              <a:t>ก็จัดให้เป็นไปตามวิถีประชาธิปไตย</a:t>
            </a:r>
            <a:endParaRPr lang="th-TH" altLang="th-TH" sz="3200" b="1" dirty="0">
              <a:solidFill>
                <a:srgbClr val="336600"/>
              </a:solidFill>
              <a:latin typeface="TH SarabunPSK" pitchFamily="34" charset="-34"/>
              <a:cs typeface="+mj-cs"/>
            </a:endParaRPr>
          </a:p>
        </p:txBody>
      </p:sp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4D5CBAE-F2E7-4E1F-8CAD-9896220292F9}" type="slidenum">
              <a:rPr lang="en-US" altLang="th-TH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29" y="5500702"/>
            <a:ext cx="421957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143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>หลังจากโอนเงินเข้าบัญชีสหกรณ์แล้ว</a:t>
            </a:r>
            <a:br>
              <a:rPr lang="th-TH" dirty="0" smtClean="0"/>
            </a:br>
            <a:r>
              <a:rPr lang="th-TH" dirty="0" smtClean="0"/>
              <a:t>สมาชิกสามารถแจ้งการโอนเงินที่หน้าเว็บไซต์สหกรณ์ </a:t>
            </a:r>
            <a:r>
              <a:rPr lang="en-US" dirty="0" smtClean="0"/>
              <a:t>www.udcoop.com </a:t>
            </a:r>
            <a:r>
              <a:rPr lang="th-TH" dirty="0" smtClean="0"/>
              <a:t>ได้</a:t>
            </a:r>
            <a:endParaRPr lang="th-TH" dirty="0"/>
          </a:p>
        </p:txBody>
      </p:sp>
      <p:pic>
        <p:nvPicPr>
          <p:cNvPr id="4" name="รูปภาพ 3" descr="pay_pos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428867"/>
            <a:ext cx="7715304" cy="4188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เนื้อหา 2"/>
          <p:cNvSpPr>
            <a:spLocks noGrp="1"/>
          </p:cNvSpPr>
          <p:nvPr>
            <p:ph type="title"/>
          </p:nvPr>
        </p:nvSpPr>
        <p:spPr>
          <a:xfrm>
            <a:off x="571472" y="2214554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Kodchasal" pitchFamily="2" charset="-34"/>
                <a:cs typeface="TH Kodchasal" pitchFamily="2" charset="-34"/>
              </a:rPr>
              <a:t>ด้านการให้บริการเงินกู้แก่สมาชิก</a:t>
            </a:r>
            <a:endParaRPr lang="th-TH" sz="4800" dirty="0"/>
          </a:p>
        </p:txBody>
      </p:sp>
      <p:pic>
        <p:nvPicPr>
          <p:cNvPr id="1026" name="Picture 2" descr="สินเชื่อเงินด่วน Xpress Loan สินเชื่อเงินกู้ใช้แอปสมัครผ่าน K PLUS -  ธนาคารกสิกรไท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3643314"/>
            <a:ext cx="3571900" cy="2381267"/>
          </a:xfrm>
          <a:prstGeom prst="rect">
            <a:avLst/>
          </a:prstGeom>
          <a:noFill/>
        </p:spPr>
      </p:pic>
      <p:pic>
        <p:nvPicPr>
          <p:cNvPr id="5" name="Picture 2" descr="D:\OneDrive\เอกสาร\อบรมสมาชิกใหม่\อบรมสมาชิกใหม่ 2566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714356"/>
            <a:ext cx="1857388" cy="1857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6000" dirty="0" smtClean="0"/>
              <a:t>แบ่งสมาชิกออกเป็น 3 กลุ่ม ดังนี้</a:t>
            </a:r>
            <a:endParaRPr lang="th-TH" sz="6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4294967295"/>
          </p:nvPr>
        </p:nvSpPr>
        <p:spPr>
          <a:xfrm>
            <a:off x="385787" y="1600200"/>
            <a:ext cx="7758113" cy="4873625"/>
          </a:xfrm>
        </p:spPr>
        <p:txBody>
          <a:bodyPr>
            <a:normAutofit/>
          </a:bodyPr>
          <a:lstStyle/>
          <a:p>
            <a:pPr marL="365760" lvl="1" indent="0" algn="thaiDist">
              <a:buNone/>
            </a:pPr>
            <a:r>
              <a:rPr lang="th-TH" sz="3200" b="1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สมาชิก</a:t>
            </a:r>
            <a:r>
              <a:rPr lang="th-TH" sz="3200" b="1" dirty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กลุ่มที่ 1 </a:t>
            </a:r>
            <a:r>
              <a:rPr lang="th-TH" sz="3200" dirty="0">
                <a:latin typeface="TH Kodchasal" pitchFamily="2" charset="-34"/>
                <a:cs typeface="TH Kodchasal" pitchFamily="2" charset="-34"/>
              </a:rPr>
              <a:t>สมาชิกที่เป็นข้าราชการ ลูกจ้างประจำ ข้าราชการบำนาญ เจ้าหน้าที่สหกรณ์ที่ปฏิบัติงานเกิน</a:t>
            </a: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กว่า 5 ปี </a:t>
            </a:r>
            <a:r>
              <a:rPr lang="th-TH" sz="3200" dirty="0">
                <a:latin typeface="TH Kodchasal" pitchFamily="2" charset="-34"/>
                <a:cs typeface="TH Kodchasal" pitchFamily="2" charset="-34"/>
              </a:rPr>
              <a:t>สมาชิกที่ย้ายไปสังกัด ส่วนราชการอื่น</a:t>
            </a:r>
            <a:endParaRPr lang="en-US" sz="3200" dirty="0">
              <a:latin typeface="TH Kodchasal" pitchFamily="2" charset="-34"/>
              <a:cs typeface="TH Kodchasal" pitchFamily="2" charset="-34"/>
            </a:endParaRPr>
          </a:p>
          <a:p>
            <a:pPr marL="365760" lvl="1" indent="0" algn="thaiDist">
              <a:buNone/>
            </a:pPr>
            <a:r>
              <a:rPr lang="th-TH" sz="3200" b="1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สมาชิก</a:t>
            </a:r>
            <a:r>
              <a:rPr lang="th-TH" sz="3200" b="1" dirty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กลุ่มที่ 2 </a:t>
            </a:r>
            <a:r>
              <a:rPr lang="th-TH" sz="3200" dirty="0">
                <a:latin typeface="TH Kodchasal" pitchFamily="2" charset="-34"/>
                <a:cs typeface="TH Kodchasal" pitchFamily="2" charset="-34"/>
              </a:rPr>
              <a:t>พนักงานราชการ, เจ้าหน้าที่สหกรณ์ที่ปฏิบัติงานน้อยกว่า </a:t>
            </a: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5 ปี </a:t>
            </a:r>
            <a:r>
              <a:rPr lang="th-TH" sz="3200" dirty="0">
                <a:latin typeface="TH Kodchasal" pitchFamily="2" charset="-34"/>
                <a:cs typeface="TH Kodchasal" pitchFamily="2" charset="-34"/>
              </a:rPr>
              <a:t>,เจ้าหน้าที่สมาคมฌาปนกิจสงเคราะห์สมาชิกสหกรณ์ ,พนักงานกระทรวงสาธารณสุข (สายวิชาชีพ), ลูกจ้างชั่วคราว </a:t>
            </a: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(</a:t>
            </a:r>
            <a:r>
              <a:rPr lang="th-TH" sz="3200" dirty="0">
                <a:latin typeface="TH Kodchasal" pitchFamily="2" charset="-34"/>
                <a:cs typeface="TH Kodchasal" pitchFamily="2" charset="-34"/>
              </a:rPr>
              <a:t>สายวิชาชีพ</a:t>
            </a: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)</a:t>
            </a:r>
            <a:r>
              <a:rPr lang="en-US" sz="3200" dirty="0" smtClean="0">
                <a:latin typeface="TH Kodchasal" pitchFamily="2" charset="-34"/>
                <a:cs typeface="TH Kodchasal" pitchFamily="2" charset="-34"/>
              </a:rPr>
              <a:t/>
            </a:r>
            <a:br>
              <a:rPr lang="en-US" sz="3200" dirty="0" smtClean="0">
                <a:latin typeface="TH Kodchasal" pitchFamily="2" charset="-34"/>
                <a:cs typeface="TH Kodchasal" pitchFamily="2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สมาชิก</a:t>
            </a:r>
            <a:r>
              <a:rPr lang="th-TH" sz="3200" b="1" dirty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กลุ่มที่ </a:t>
            </a:r>
            <a:r>
              <a:rPr lang="th-TH" sz="3200" b="1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3 </a:t>
            </a: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พนักงาน</a:t>
            </a:r>
            <a:r>
              <a:rPr lang="th-TH" sz="3200" dirty="0">
                <a:latin typeface="TH Kodchasal" pitchFamily="2" charset="-34"/>
                <a:cs typeface="TH Kodchasal" pitchFamily="2" charset="-34"/>
              </a:rPr>
              <a:t>กระทรวงสาธารณสุข (สายบริการ), ลูกจ้างชั่วคราว (สายบริการ) </a:t>
            </a:r>
            <a:endParaRPr lang="en-US" sz="3200" dirty="0">
              <a:latin typeface="TH Kodchasal" pitchFamily="2" charset="-34"/>
              <a:cs typeface="TH Kodchasal" pitchFamily="2" charset="-34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4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ประเภทของเงินกู้</a:t>
            </a:r>
            <a:endParaRPr lang="th-TH" sz="40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500034" y="1214422"/>
            <a:ext cx="8229600" cy="5143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5400" b="1" dirty="0" smtClean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1. </a:t>
            </a:r>
            <a:r>
              <a:rPr lang="th-TH" sz="54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เงินกู้เพื่อเหตุ</a:t>
            </a:r>
            <a:r>
              <a:rPr lang="th-TH" sz="5400" b="1" dirty="0" smtClean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ฉุกเฉิน </a:t>
            </a:r>
            <a:r>
              <a:rPr lang="en-US" sz="4000" b="1" dirty="0" smtClean="0">
                <a:latin typeface="TH Kodchasal" pitchFamily="2" charset="-34"/>
                <a:cs typeface="TH Kodchasal" pitchFamily="2" charset="-34"/>
              </a:rPr>
              <a:t/>
            </a:r>
            <a:br>
              <a:rPr lang="en-US" sz="4000" b="1" dirty="0" smtClean="0">
                <a:latin typeface="TH Kodchasal" pitchFamily="2" charset="-34"/>
                <a:cs typeface="TH Kodchasal" pitchFamily="2" charset="-34"/>
              </a:rPr>
            </a:br>
            <a:r>
              <a:rPr lang="th-TH" sz="2800" b="1" dirty="0" smtClean="0">
                <a:latin typeface="TH Kodchasal" pitchFamily="2" charset="-34"/>
                <a:cs typeface="TH Kodchasal" pitchFamily="2" charset="-34"/>
              </a:rPr>
              <a:t> แบ่งออกเป็น </a:t>
            </a:r>
            <a:r>
              <a:rPr lang="en-US" sz="2800" b="1" dirty="0" smtClean="0">
                <a:latin typeface="TH Kodchasal" pitchFamily="2" charset="-34"/>
                <a:cs typeface="TH Kodchasal" pitchFamily="2" charset="-34"/>
              </a:rPr>
              <a:t>2</a:t>
            </a:r>
            <a:r>
              <a:rPr lang="th-TH" sz="2800" b="1" dirty="0" smtClean="0">
                <a:latin typeface="TH Kodchasal" pitchFamily="2" charset="-34"/>
                <a:cs typeface="TH Kodchasal" pitchFamily="2" charset="-34"/>
              </a:rPr>
              <a:t> ประเภทย่อย ดังนี้</a:t>
            </a:r>
            <a:endParaRPr lang="th-TH" sz="4000" b="1" dirty="0" smtClean="0">
              <a:latin typeface="TH Kodchasal" pitchFamily="2" charset="-34"/>
              <a:cs typeface="TH Kodchasal" pitchFamily="2" charset="-34"/>
            </a:endParaRPr>
          </a:p>
          <a:p>
            <a:pPr>
              <a:buNone/>
            </a:pP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	</a:t>
            </a:r>
            <a:r>
              <a:rPr lang="th-TH" sz="4800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 </a:t>
            </a:r>
            <a:r>
              <a:rPr lang="th-TH" sz="4800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1.1 ฉุกเฉินทั่วไป</a:t>
            </a:r>
          </a:p>
          <a:p>
            <a:pPr>
              <a:buNone/>
            </a:pPr>
            <a:r>
              <a:rPr lang="th-TH" sz="4800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	 </a:t>
            </a:r>
            <a:r>
              <a:rPr lang="en-US" sz="4800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 </a:t>
            </a:r>
            <a:r>
              <a:rPr lang="th-TH" sz="4800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1.2 ฉุกเฉินกระแสรายวัน</a:t>
            </a:r>
            <a:r>
              <a:rPr lang="en-US" sz="4800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(ATM)</a:t>
            </a:r>
            <a:endParaRPr lang="th-TH" sz="5400" dirty="0">
              <a:solidFill>
                <a:srgbClr val="FF0000"/>
              </a:solidFill>
              <a:latin typeface="JS Sarunya" pitchFamily="50" charset="0"/>
              <a:cs typeface="JS Sarunya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4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ประเภทของเงินกู้</a:t>
            </a:r>
            <a:endParaRPr lang="th-TH" sz="40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500034" y="1214422"/>
            <a:ext cx="8229600" cy="51435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th-TH" sz="4800" b="1" dirty="0" smtClean="0">
                <a:latin typeface="TH Kodchasal" pitchFamily="2" charset="-34"/>
                <a:cs typeface="TH Kodchasal" pitchFamily="2" charset="-34"/>
              </a:rPr>
              <a:t>2. เงินกู้สามัญ </a:t>
            </a:r>
            <a:r>
              <a:rPr lang="th-TH" sz="3200" b="1" dirty="0" smtClean="0">
                <a:latin typeface="TH Kodchasal" pitchFamily="2" charset="-34"/>
                <a:cs typeface="TH Kodchasal" pitchFamily="2" charset="-34"/>
              </a:rPr>
              <a:t>แบ่งออกเป็น 8 ประเภทย่อย ดังนี้</a:t>
            </a:r>
          </a:p>
          <a:p>
            <a:pPr marL="514350" indent="-514350">
              <a:buNone/>
            </a:pP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     2.1 สามัญ</a:t>
            </a:r>
            <a:r>
              <a:rPr lang="th-TH" sz="3200" b="1" dirty="0" smtClean="0">
                <a:latin typeface="TH Kodchasal" pitchFamily="2" charset="-34"/>
                <a:cs typeface="TH Kodchasal" pitchFamily="2" charset="-34"/>
              </a:rPr>
              <a:t>เพื่อรวมหนี้ </a:t>
            </a:r>
          </a:p>
          <a:p>
            <a:pPr marL="514350" indent="-514350">
              <a:buNone/>
            </a:pP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     2.2 สามัญ</a:t>
            </a:r>
            <a:r>
              <a:rPr lang="th-TH" sz="3200" b="1" dirty="0" smtClean="0">
                <a:latin typeface="TH Kodchasal" pitchFamily="2" charset="-34"/>
                <a:cs typeface="TH Kodchasal" pitchFamily="2" charset="-34"/>
              </a:rPr>
              <a:t>พัฒนาคุณภาพชีวิต</a:t>
            </a:r>
          </a:p>
          <a:p>
            <a:pPr marL="514350" indent="-514350">
              <a:buNone/>
            </a:pP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     2.3 </a:t>
            </a:r>
            <a:r>
              <a:rPr lang="th-TH" sz="3200" b="1" dirty="0" smtClean="0">
                <a:latin typeface="TH Kodchasal" pitchFamily="2" charset="-34"/>
                <a:cs typeface="TH Kodchasal" pitchFamily="2" charset="-34"/>
              </a:rPr>
              <a:t>สามัญทั่วไป </a:t>
            </a:r>
          </a:p>
          <a:p>
            <a:pPr marL="514350" indent="-514350">
              <a:buNone/>
            </a:pP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     2.4 สามัญ</a:t>
            </a:r>
            <a:r>
              <a:rPr lang="th-TH" sz="3200" b="1" dirty="0" smtClean="0">
                <a:latin typeface="TH Kodchasal" pitchFamily="2" charset="-34"/>
                <a:cs typeface="TH Kodchasal" pitchFamily="2" charset="-34"/>
              </a:rPr>
              <a:t>เสริมสภาพคล่อง</a:t>
            </a:r>
          </a:p>
          <a:p>
            <a:pPr marL="514350" indent="-514350">
              <a:buNone/>
            </a:pP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     2.5 สามัญ</a:t>
            </a:r>
            <a:r>
              <a:rPr lang="th-TH" sz="3200" b="1" dirty="0" smtClean="0">
                <a:latin typeface="TH Kodchasal" pitchFamily="2" charset="-34"/>
                <a:cs typeface="TH Kodchasal" pitchFamily="2" charset="-34"/>
              </a:rPr>
              <a:t>หมุนเวียน (ผ่านระบบเอทีเอ็ม) </a:t>
            </a:r>
          </a:p>
          <a:p>
            <a:pPr marL="514350" indent="-514350">
              <a:buNone/>
            </a:pP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     2.6 สามัญ</a:t>
            </a:r>
            <a:r>
              <a:rPr lang="th-TH" sz="3200" b="1" dirty="0" smtClean="0">
                <a:latin typeface="TH Kodchasal" pitchFamily="2" charset="-34"/>
                <a:cs typeface="TH Kodchasal" pitchFamily="2" charset="-34"/>
              </a:rPr>
              <a:t>สวัสดิการ</a:t>
            </a:r>
          </a:p>
          <a:p>
            <a:pPr marL="514350" indent="-514350">
              <a:buNone/>
            </a:pP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     2.7 สามัญ</a:t>
            </a:r>
            <a:r>
              <a:rPr lang="th-TH" sz="3200" b="1" dirty="0" smtClean="0">
                <a:latin typeface="TH Kodchasal" pitchFamily="2" charset="-34"/>
                <a:cs typeface="TH Kodchasal" pitchFamily="2" charset="-34"/>
              </a:rPr>
              <a:t>ไม่เกินมูลค่าหุ้น </a:t>
            </a:r>
          </a:p>
          <a:p>
            <a:pPr marL="514350" indent="-514350">
              <a:buNone/>
            </a:pP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     2.8 สามัญเพื่อ</a:t>
            </a:r>
            <a:r>
              <a:rPr lang="th-TH" sz="3200" b="1" dirty="0" smtClean="0">
                <a:latin typeface="TH Kodchasal" pitchFamily="2" charset="-34"/>
                <a:cs typeface="TH Kodchasal" pitchFamily="2" charset="-34"/>
              </a:rPr>
              <a:t>ชำระหนี้แทน</a:t>
            </a:r>
          </a:p>
          <a:p>
            <a:pPr marL="514350" indent="-514350">
              <a:buNone/>
            </a:pPr>
            <a:endParaRPr lang="th-TH" dirty="0">
              <a:latin typeface="JS Sarunya" pitchFamily="50" charset="0"/>
              <a:cs typeface="JS Sarunya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286808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54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เงินกู้สามัญเพื่อรวมหนี้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15328" cy="4873752"/>
          </a:xfrm>
        </p:spPr>
        <p:txBody>
          <a:bodyPr>
            <a:normAutofit fontScale="92500" lnSpcReduction="20000"/>
          </a:bodyPr>
          <a:lstStyle/>
          <a:p>
            <a:pPr marL="365760" lvl="1" indent="0" algn="thaiDist">
              <a:buNone/>
            </a:pPr>
            <a:r>
              <a:rPr lang="en-US" sz="3500" dirty="0" smtClean="0">
                <a:latin typeface="TH Kodchasal" pitchFamily="2" charset="-34"/>
                <a:cs typeface="TH Kodchasal" pitchFamily="2" charset="-34"/>
              </a:rPr>
              <a:t>	</a:t>
            </a:r>
            <a:r>
              <a:rPr lang="th-TH" sz="3500" dirty="0" smtClean="0">
                <a:latin typeface="TH Kodchasal" pitchFamily="2" charset="-34"/>
                <a:cs typeface="TH Kodchasal" pitchFamily="2" charset="-34"/>
              </a:rPr>
              <a:t>เป็น เงินกู้ซึ่งสหกรณ์ให้สมาชิกกู้เพื่อแก้ไขปัญหาหนี้ของสมาชิกหรือคู่สมรส โดยมีรายละเอียด ดังนี้</a:t>
            </a:r>
          </a:p>
          <a:p>
            <a:pPr marL="0" indent="0" algn="thaiDist">
              <a:buNone/>
            </a:pPr>
            <a:r>
              <a:rPr lang="th-TH" sz="3900" dirty="0" smtClean="0">
                <a:latin typeface="TH Kodchasal" pitchFamily="2" charset="-34"/>
                <a:cs typeface="TH Kodchasal" pitchFamily="2" charset="-34"/>
              </a:rPr>
              <a:t>      	(1) สมาชิกถูกฟ้องร้องดำเนินคดี    </a:t>
            </a:r>
          </a:p>
          <a:p>
            <a:pPr marL="0" indent="0" algn="thaiDist">
              <a:buNone/>
            </a:pPr>
            <a:r>
              <a:rPr lang="th-TH" sz="3900" dirty="0" smtClean="0">
                <a:latin typeface="TH Kodchasal" pitchFamily="2" charset="-34"/>
                <a:cs typeface="TH Kodchasal" pitchFamily="2" charset="-34"/>
              </a:rPr>
              <a:t>      	(2) ลดภาระหนี้สิน</a:t>
            </a:r>
          </a:p>
          <a:p>
            <a:pPr marL="0" indent="0" algn="thaiDist">
              <a:buNone/>
            </a:pPr>
            <a:r>
              <a:rPr lang="th-TH" sz="3900" dirty="0" smtClean="0">
                <a:latin typeface="TH Kodchasal" pitchFamily="2" charset="-34"/>
                <a:cs typeface="TH Kodchasal" pitchFamily="2" charset="-34"/>
              </a:rPr>
              <a:t>      	(3) หนี้เงินกู้สถาบันการเงิน  </a:t>
            </a:r>
          </a:p>
          <a:p>
            <a:pPr marL="0" indent="0" algn="thaiDist">
              <a:buNone/>
            </a:pPr>
            <a:r>
              <a:rPr lang="th-TH" sz="3900" dirty="0" smtClean="0">
                <a:latin typeface="TH Kodchasal" pitchFamily="2" charset="-34"/>
                <a:cs typeface="TH Kodchasal" pitchFamily="2" charset="-34"/>
              </a:rPr>
              <a:t>      	(4) หรือภาระหนี้อื่น ๆ</a:t>
            </a:r>
          </a:p>
          <a:p>
            <a:pPr marL="0" indent="0">
              <a:buNone/>
            </a:pPr>
            <a:r>
              <a:rPr lang="th-TH" sz="3000" dirty="0" smtClean="0">
                <a:latin typeface="TH Kodchasal" pitchFamily="2" charset="-34"/>
                <a:cs typeface="TH Kodchasal" pitchFamily="2" charset="-34"/>
              </a:rPr>
              <a:t>     เงินกู้สามัญเพื่อการรวมหนี้</a:t>
            </a:r>
            <a:r>
              <a:rPr lang="th-TH" sz="3000" b="1" dirty="0" smtClean="0">
                <a:latin typeface="TH Kodchasal" pitchFamily="2" charset="-34"/>
                <a:cs typeface="TH Kodchasal" pitchFamily="2" charset="-34"/>
              </a:rPr>
              <a:t>ให้กู้เฉพาะสมาชิกกลุ่มที่ 1 </a:t>
            </a:r>
            <a:r>
              <a:rPr lang="th-TH" sz="3000" dirty="0" smtClean="0">
                <a:latin typeface="TH Kodchasal" pitchFamily="2" charset="-34"/>
                <a:cs typeface="TH Kodchasal" pitchFamily="2" charset="-34"/>
              </a:rPr>
              <a:t>และเป็นสมาชิกไม่น้อยกว่า</a:t>
            </a:r>
            <a:r>
              <a:rPr lang="th-TH" sz="3000" b="1" dirty="0" smtClean="0">
                <a:latin typeface="TH Kodchasal" pitchFamily="2" charset="-34"/>
                <a:cs typeface="TH Kodchasal" pitchFamily="2" charset="-34"/>
              </a:rPr>
              <a:t> 60 เดือน </a:t>
            </a:r>
            <a:r>
              <a:rPr lang="th-TH" sz="3000" dirty="0" smtClean="0">
                <a:latin typeface="TH Kodchasal" pitchFamily="2" charset="-34"/>
                <a:cs typeface="TH Kodchasal" pitchFamily="2" charset="-34"/>
              </a:rPr>
              <a:t>วงเงินกู้สามัญเพื่อการรวมหนี้ให้กู้แก่สมาชิกได้ไม่</a:t>
            </a:r>
            <a:r>
              <a:rPr lang="en-US" sz="3000" dirty="0" smtClean="0">
                <a:latin typeface="TH Kodchasal" pitchFamily="2" charset="-34"/>
                <a:cs typeface="TH Kodchasal" pitchFamily="2" charset="-34"/>
              </a:rPr>
              <a:t> 7,000,000 </a:t>
            </a:r>
            <a:r>
              <a:rPr lang="th-TH" sz="3000" dirty="0" smtClean="0">
                <a:latin typeface="TH Kodchasal" pitchFamily="2" charset="-34"/>
                <a:cs typeface="TH Kodchasal" pitchFamily="2" charset="-34"/>
              </a:rPr>
              <a:t>บาท</a:t>
            </a:r>
            <a:r>
              <a:rPr lang="en-US" sz="2800" dirty="0" smtClean="0">
                <a:latin typeface="TH Kodchasal" pitchFamily="2" charset="-34"/>
                <a:cs typeface="TH Kodchasal" pitchFamily="2" charset="-34"/>
              </a:rPr>
              <a:t/>
            </a:r>
            <a:br>
              <a:rPr lang="en-US" sz="2800" dirty="0" smtClean="0">
                <a:latin typeface="TH Kodchasal" pitchFamily="2" charset="-34"/>
                <a:cs typeface="TH Kodchasal" pitchFamily="2" charset="-34"/>
              </a:rPr>
            </a:br>
            <a:r>
              <a:rPr lang="th-TH" sz="2800" dirty="0" smtClean="0">
                <a:latin typeface="TH Kodchasal" pitchFamily="2" charset="-34"/>
                <a:cs typeface="TH Kodchasal" pitchFamily="2" charset="-34"/>
              </a:rPr>
              <a:t>(วงเงินกู้ขึ้นอยู่กับเงินได้รายเดือนคงเหลือ เงินได้รายเดือนคงเหลือต้องไม่น้อยกว่า 30</a:t>
            </a:r>
            <a:r>
              <a:rPr lang="en-US" sz="2800" dirty="0" smtClean="0">
                <a:latin typeface="TH Kodchasal" pitchFamily="2" charset="-34"/>
                <a:cs typeface="TH Kodchasal" pitchFamily="2" charset="-34"/>
              </a:rPr>
              <a:t>%</a:t>
            </a:r>
            <a:r>
              <a:rPr lang="th-TH" sz="2800" dirty="0" smtClean="0">
                <a:latin typeface="TH Kodchasal" pitchFamily="2" charset="-34"/>
                <a:cs typeface="TH Kodchasal" pitchFamily="2" charset="-34"/>
              </a:rPr>
              <a:t> และขึ้นอยู่กับจำนวนอายุการเป็นสมาชิกสหกรณ์)</a:t>
            </a:r>
            <a:endParaRPr lang="en-US" sz="2800" dirty="0" smtClean="0">
              <a:latin typeface="TH Kodchasal" pitchFamily="2" charset="-34"/>
              <a:cs typeface="TH Kodchasal" pitchFamily="2" charset="-34"/>
            </a:endParaRPr>
          </a:p>
          <a:p>
            <a:pPr marL="0" indent="0" algn="thaiDist">
              <a:buNone/>
            </a:pPr>
            <a:endParaRPr lang="en-US" dirty="0" smtClean="0">
              <a:latin typeface="JS Sarunya" pitchFamily="50" charset="0"/>
              <a:cs typeface="JS Sarunya" pitchFamily="50" charset="0"/>
            </a:endParaRPr>
          </a:p>
          <a:p>
            <a:pPr marL="0" indent="0" algn="thaiDist">
              <a:buNone/>
            </a:pPr>
            <a:endParaRPr lang="th-TH" dirty="0">
              <a:latin typeface="JS Sarunya" pitchFamily="50" charset="0"/>
              <a:cs typeface="JS Sarunya" pitchFamily="50" charset="0"/>
            </a:endParaRPr>
          </a:p>
        </p:txBody>
      </p:sp>
      <p:pic>
        <p:nvPicPr>
          <p:cNvPr id="13314" name="Picture 2" descr="Building And Sign Bank (done In 3d) Stock Photo, Picture And Royalty Free  Image. Image 26002579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2000240"/>
            <a:ext cx="951098" cy="714380"/>
          </a:xfrm>
          <a:prstGeom prst="rect">
            <a:avLst/>
          </a:prstGeom>
          <a:noFill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3000372"/>
            <a:ext cx="879467" cy="87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000372"/>
            <a:ext cx="950905" cy="95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85786" y="428604"/>
            <a:ext cx="74676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44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เงินกู้</a:t>
            </a:r>
            <a:r>
              <a:rPr lang="th-TH" sz="44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สามัญพัฒนาคุณภาพ</a:t>
            </a:r>
            <a:r>
              <a:rPr lang="th-TH" sz="44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ชีวิต</a:t>
            </a:r>
            <a:endParaRPr lang="th-TH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776342" y="1600200"/>
            <a:ext cx="7653310" cy="4873752"/>
          </a:xfrm>
        </p:spPr>
        <p:txBody>
          <a:bodyPr/>
          <a:lstStyle/>
          <a:p>
            <a:pPr marL="0" indent="0">
              <a:buNone/>
            </a:pP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     </a:t>
            </a:r>
            <a:r>
              <a:rPr lang="th-TH" sz="4800" dirty="0" smtClean="0">
                <a:latin typeface="TH Kodchasal" pitchFamily="2" charset="-34"/>
                <a:cs typeface="TH Kodchasal" pitchFamily="2" charset="-34"/>
              </a:rPr>
              <a:t>เงินกู้สามัญพัฒนาคุณภาพชีวิต ให้กู้เฉพาะสมาชิกกลุ่มที่ 1 และให้กู้ได้ไม่เกิน</a:t>
            </a:r>
            <a:r>
              <a:rPr lang="en-US" sz="4800" dirty="0" smtClean="0">
                <a:latin typeface="TH Kodchasal" pitchFamily="2" charset="-34"/>
                <a:cs typeface="TH Kodchasal" pitchFamily="2" charset="-34"/>
              </a:rPr>
              <a:t> 3,500,000 </a:t>
            </a:r>
            <a:r>
              <a:rPr lang="th-TH" sz="4800" dirty="0" smtClean="0">
                <a:latin typeface="TH Kodchasal" pitchFamily="2" charset="-34"/>
                <a:cs typeface="TH Kodchasal" pitchFamily="2" charset="-34"/>
              </a:rPr>
              <a:t>บาท </a:t>
            </a:r>
            <a:r>
              <a:rPr lang="en-US" sz="4000" dirty="0" smtClean="0">
                <a:latin typeface="TH Kodchasal" pitchFamily="2" charset="-34"/>
                <a:cs typeface="TH Kodchasal" pitchFamily="2" charset="-34"/>
              </a:rPr>
              <a:t/>
            </a:r>
            <a:br>
              <a:rPr lang="en-US" sz="4000" dirty="0" smtClean="0">
                <a:latin typeface="TH Kodchasal" pitchFamily="2" charset="-34"/>
                <a:cs typeface="TH Kodchasal" pitchFamily="2" charset="-34"/>
              </a:rPr>
            </a:b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(วงเงินกู้ขึ้นอยู่กับเงินได้รายเดือนคงเหลือ    เงินได้รายเดือนคงเหลือต้องไม่น้อยกว่า</a:t>
            </a:r>
            <a:r>
              <a:rPr lang="en-US" sz="4000" dirty="0" smtClean="0">
                <a:latin typeface="TH Kodchasal" pitchFamily="2" charset="-34"/>
                <a:cs typeface="TH Kodchasal" pitchFamily="2" charset="-34"/>
              </a:rPr>
              <a:t> 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30</a:t>
            </a:r>
            <a:r>
              <a:rPr lang="en-US" sz="4000" dirty="0" smtClean="0">
                <a:latin typeface="TH Kodchasal" pitchFamily="2" charset="-34"/>
                <a:cs typeface="TH Kodchasal" pitchFamily="2" charset="-34"/>
              </a:rPr>
              <a:t>%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 และขึ้นอยู่กับจำนวนอายุการเป็นสมาชิกสหกรณ์)</a:t>
            </a:r>
            <a:endParaRPr lang="en-US" sz="4000" dirty="0" smtClean="0">
              <a:latin typeface="TH Kodchasal" pitchFamily="2" charset="-34"/>
              <a:cs typeface="TH Kodchasal" pitchFamily="2" charset="-34"/>
            </a:endParaRPr>
          </a:p>
          <a:p>
            <a:pPr marL="0" indent="0" algn="thaiDist">
              <a:buNone/>
            </a:pPr>
            <a:endParaRPr lang="en-US" sz="4000" dirty="0" smtClean="0">
              <a:latin typeface="JS Sarunya" pitchFamily="50" charset="0"/>
              <a:cs typeface="JS Sarunya" pitchFamily="50" charset="0"/>
            </a:endParaRPr>
          </a:p>
          <a:p>
            <a:pPr marL="0" indent="0" algn="thaiDist">
              <a:buNone/>
            </a:pPr>
            <a:endParaRPr lang="th-TH" sz="4000" dirty="0" smtClean="0">
              <a:latin typeface="JS Sarunya" pitchFamily="50" charset="0"/>
              <a:cs typeface="JS Sarunya" pitchFamily="50" charset="0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40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S Sarunya" pitchFamily="50" charset="0"/>
                <a:cs typeface="JS Sarunya" pitchFamily="50" charset="0"/>
              </a:rPr>
              <a:t>เงินกู้สามัญทั่วไป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86766" cy="48737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4000" b="1" dirty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สมาชิกกลุ่มที่ </a:t>
            </a:r>
            <a:r>
              <a:rPr lang="en-US" sz="4000" b="1" dirty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1 </a:t>
            </a:r>
            <a:r>
              <a:rPr lang="th-TH" sz="4000" dirty="0">
                <a:latin typeface="TH Kodchasal" pitchFamily="2" charset="-34"/>
                <a:cs typeface="TH Kodchasal" pitchFamily="2" charset="-34"/>
              </a:rPr>
              <a:t>ให้กู้ได้ไม่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เกิน</a:t>
            </a:r>
            <a:r>
              <a:rPr lang="en-US" sz="4000" dirty="0" smtClean="0">
                <a:latin typeface="TH Kodchasal" pitchFamily="2" charset="-34"/>
                <a:cs typeface="TH Kodchasal" pitchFamily="2" charset="-34"/>
              </a:rPr>
              <a:t> 1,500,000 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บาท</a:t>
            </a:r>
          </a:p>
          <a:p>
            <a:pPr>
              <a:buNone/>
            </a:pPr>
            <a:r>
              <a:rPr lang="th-TH" sz="4000" b="1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สมาชิก</a:t>
            </a:r>
            <a:r>
              <a:rPr lang="th-TH" sz="4000" b="1" dirty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กลุ่มที่ </a:t>
            </a:r>
            <a:r>
              <a:rPr lang="en-US" sz="4000" b="1" dirty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2</a:t>
            </a:r>
            <a:r>
              <a:rPr lang="th-TH" sz="4000" b="1" dirty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 </a:t>
            </a:r>
            <a:r>
              <a:rPr lang="th-TH" sz="4000" dirty="0">
                <a:latin typeface="TH Kodchasal" pitchFamily="2" charset="-34"/>
                <a:cs typeface="TH Kodchasal" pitchFamily="2" charset="-34"/>
              </a:rPr>
              <a:t>ให้กู้ได้ไม่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เกิน</a:t>
            </a:r>
            <a:r>
              <a:rPr lang="en-US" sz="4000" dirty="0" smtClean="0">
                <a:latin typeface="TH Kodchasal" pitchFamily="2" charset="-34"/>
                <a:cs typeface="TH Kodchasal" pitchFamily="2" charset="-34"/>
              </a:rPr>
              <a:t> 1,500,000 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บาท</a:t>
            </a:r>
            <a:endParaRPr lang="en-US" sz="4000" dirty="0">
              <a:latin typeface="TH Kodchasal" pitchFamily="2" charset="-34"/>
              <a:cs typeface="TH Kodchasal" pitchFamily="2" charset="-34"/>
            </a:endParaRPr>
          </a:p>
          <a:p>
            <a:pPr>
              <a:buNone/>
            </a:pPr>
            <a:r>
              <a:rPr lang="th-TH" sz="4000" b="1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สมาชิก</a:t>
            </a:r>
            <a:r>
              <a:rPr lang="th-TH" sz="4000" b="1" dirty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กลุ่มที่ </a:t>
            </a:r>
            <a:r>
              <a:rPr lang="en-US" sz="4000" b="1" dirty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3</a:t>
            </a:r>
            <a:r>
              <a:rPr lang="th-TH" sz="4000" b="1" dirty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 </a:t>
            </a:r>
            <a:r>
              <a:rPr lang="th-TH" sz="4000" dirty="0">
                <a:latin typeface="TH Kodchasal" pitchFamily="2" charset="-34"/>
                <a:cs typeface="TH Kodchasal" pitchFamily="2" charset="-34"/>
              </a:rPr>
              <a:t>ให้กู้ได้ไม่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เกิน</a:t>
            </a:r>
            <a:r>
              <a:rPr lang="en-US" sz="4000" dirty="0" smtClean="0">
                <a:latin typeface="TH Kodchasal" pitchFamily="2" charset="-34"/>
                <a:cs typeface="TH Kodchasal" pitchFamily="2" charset="-34"/>
              </a:rPr>
              <a:t>   700,000 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บาท</a:t>
            </a:r>
            <a:endParaRPr lang="en-US" sz="4000" dirty="0">
              <a:latin typeface="TH Kodchasal" pitchFamily="2" charset="-34"/>
              <a:cs typeface="TH Kodchasal" pitchFamily="2" charset="-34"/>
            </a:endParaRPr>
          </a:p>
          <a:p>
            <a:pPr marL="0" indent="0">
              <a:buNone/>
            </a:pPr>
            <a:r>
              <a:rPr lang="th-TH" sz="3600" dirty="0" smtClean="0">
                <a:latin typeface="TH Kodchasal" pitchFamily="2" charset="-34"/>
                <a:cs typeface="TH Kodchasal" pitchFamily="2" charset="-34"/>
              </a:rPr>
              <a:t>(วงเงินกู้ขึ้นอยู่กับเงินได้รายเดือนคงเหลือ เงินได้รายเดือนคงเหลือต้องไม่น้อยกว่า</a:t>
            </a:r>
            <a:r>
              <a:rPr lang="en-US" sz="3600" dirty="0" smtClean="0">
                <a:latin typeface="TH Kodchasal" pitchFamily="2" charset="-34"/>
                <a:cs typeface="TH Kodchasal" pitchFamily="2" charset="-34"/>
              </a:rPr>
              <a:t> 30% </a:t>
            </a:r>
            <a:r>
              <a:rPr lang="th-TH" sz="3600" dirty="0" smtClean="0">
                <a:latin typeface="TH Kodchasal" pitchFamily="2" charset="-34"/>
                <a:cs typeface="TH Kodchasal" pitchFamily="2" charset="-34"/>
              </a:rPr>
              <a:t>และขึ้นอยู่กับจำนวนอายุการเป็นสมาชิกสหกรณ์)</a:t>
            </a:r>
            <a:endParaRPr lang="th-TH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29684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60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เงินกู้สามัญเสริมสภาพคล่อง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01014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smtClean="0">
                <a:latin typeface="TH Kodchasal" pitchFamily="2" charset="-34"/>
                <a:cs typeface="TH Kodchasal" pitchFamily="2" charset="-34"/>
              </a:rPr>
              <a:t>  </a:t>
            </a:r>
            <a:r>
              <a:rPr lang="th-TH" sz="4800" b="1" dirty="0" smtClean="0">
                <a:latin typeface="TH Kodchasal" pitchFamily="2" charset="-34"/>
                <a:cs typeface="TH Kodchasal" pitchFamily="2" charset="-34"/>
              </a:rPr>
              <a:t>ให้กู้เฉพาะสมาชิกกลุ่มที่ </a:t>
            </a:r>
            <a:r>
              <a:rPr lang="th-TH" sz="4800" dirty="0" smtClean="0">
                <a:latin typeface="TH Kodchasal" pitchFamily="2" charset="-34"/>
                <a:cs typeface="TH Kodchasal" pitchFamily="2" charset="-34"/>
              </a:rPr>
              <a:t>1 ที่มีอายุ</a:t>
            </a:r>
            <a:r>
              <a:rPr lang="en-US" sz="4800" dirty="0" smtClean="0">
                <a:latin typeface="TH Kodchasal" pitchFamily="2" charset="-34"/>
                <a:cs typeface="TH Kodchasal" pitchFamily="2" charset="-34"/>
              </a:rPr>
              <a:t/>
            </a:r>
            <a:br>
              <a:rPr lang="en-US" sz="4800" dirty="0" smtClean="0">
                <a:latin typeface="TH Kodchasal" pitchFamily="2" charset="-34"/>
                <a:cs typeface="TH Kodchasal" pitchFamily="2" charset="-34"/>
              </a:rPr>
            </a:br>
            <a:r>
              <a:rPr lang="th-TH" sz="4800" dirty="0" smtClean="0">
                <a:latin typeface="TH Kodchasal" pitchFamily="2" charset="-34"/>
                <a:cs typeface="TH Kodchasal" pitchFamily="2" charset="-34"/>
              </a:rPr>
              <a:t>การ</a:t>
            </a:r>
            <a:r>
              <a:rPr lang="th-TH" sz="5400" dirty="0" smtClean="0">
                <a:latin typeface="TH Kodchasal" pitchFamily="2" charset="-34"/>
                <a:cs typeface="TH Kodchasal" pitchFamily="2" charset="-34"/>
              </a:rPr>
              <a:t>เป็นสมาชิก</a:t>
            </a:r>
            <a:r>
              <a:rPr lang="th-TH" sz="5400" dirty="0">
                <a:latin typeface="TH Kodchasal" pitchFamily="2" charset="-34"/>
                <a:cs typeface="TH Kodchasal" pitchFamily="2" charset="-34"/>
              </a:rPr>
              <a:t> </a:t>
            </a:r>
            <a:r>
              <a:rPr lang="th-TH" sz="5400" b="1" dirty="0" smtClean="0">
                <a:latin typeface="TH Kodchasal" pitchFamily="2" charset="-34"/>
                <a:cs typeface="TH Kodchasal" pitchFamily="2" charset="-34"/>
              </a:rPr>
              <a:t>36 เดือนขึ้นไป</a:t>
            </a:r>
            <a:r>
              <a:rPr lang="en-US" sz="5400" dirty="0" smtClean="0">
                <a:latin typeface="TH Kodchasal" pitchFamily="2" charset="-34"/>
                <a:cs typeface="TH Kodchasal" pitchFamily="2" charset="-34"/>
              </a:rPr>
              <a:t/>
            </a:r>
            <a:br>
              <a:rPr lang="en-US" sz="5400" dirty="0" smtClean="0">
                <a:latin typeface="TH Kodchasal" pitchFamily="2" charset="-34"/>
                <a:cs typeface="TH Kodchasal" pitchFamily="2" charset="-34"/>
              </a:rPr>
            </a:br>
            <a:r>
              <a:rPr lang="th-TH" sz="5400" dirty="0" smtClean="0">
                <a:latin typeface="TH Kodchasal" pitchFamily="2" charset="-34"/>
                <a:cs typeface="TH Kodchasal" pitchFamily="2" charset="-34"/>
              </a:rPr>
              <a:t>ให้กู้ได้ไม่เกิน</a:t>
            </a:r>
            <a:r>
              <a:rPr lang="en-US" sz="5400" dirty="0" smtClean="0">
                <a:latin typeface="TH Kodchasal" pitchFamily="2" charset="-34"/>
                <a:cs typeface="TH Kodchasal" pitchFamily="2" charset="-34"/>
              </a:rPr>
              <a:t> </a:t>
            </a:r>
            <a:r>
              <a:rPr lang="en-US" sz="6000" dirty="0" smtClean="0">
                <a:latin typeface="TH Kodchasal" pitchFamily="2" charset="-34"/>
                <a:cs typeface="TH Kodchasal" pitchFamily="2" charset="-34"/>
              </a:rPr>
              <a:t>600,000 </a:t>
            </a:r>
            <a:r>
              <a:rPr lang="th-TH" sz="6000" dirty="0" smtClean="0">
                <a:latin typeface="TH Kodchasal" pitchFamily="2" charset="-34"/>
                <a:cs typeface="TH Kodchasal" pitchFamily="2" charset="-34"/>
              </a:rPr>
              <a:t>บาท </a:t>
            </a:r>
            <a:r>
              <a:rPr lang="en-US" sz="3600" dirty="0" smtClean="0">
                <a:latin typeface="TH Kodchasal" pitchFamily="2" charset="-34"/>
                <a:cs typeface="TH Kodchasal" pitchFamily="2" charset="-34"/>
              </a:rPr>
              <a:t/>
            </a:r>
            <a:br>
              <a:rPr lang="en-US" sz="3600" dirty="0" smtClean="0">
                <a:latin typeface="TH Kodchasal" pitchFamily="2" charset="-34"/>
                <a:cs typeface="TH Kodchasal" pitchFamily="2" charset="-34"/>
              </a:rPr>
            </a:br>
            <a:r>
              <a:rPr lang="th-TH" sz="3600" dirty="0" smtClean="0">
                <a:latin typeface="TH Kodchasal" pitchFamily="2" charset="-34"/>
                <a:cs typeface="TH Kodchasal" pitchFamily="2" charset="-34"/>
              </a:rPr>
              <a:t>(วงเงินกู้ขึ้นอยู่กับเงินได้รายเดือนคงเหลือ เงินได้รายเดือนคงเหลือต้องไม่น้อยกว่า</a:t>
            </a:r>
            <a:r>
              <a:rPr lang="en-US" sz="3600" dirty="0" smtClean="0">
                <a:latin typeface="TH Kodchasal" pitchFamily="2" charset="-34"/>
                <a:cs typeface="TH Kodchasal" pitchFamily="2" charset="-34"/>
              </a:rPr>
              <a:t> 30% </a:t>
            </a:r>
            <a:r>
              <a:rPr lang="th-TH" sz="3600" dirty="0" smtClean="0">
                <a:latin typeface="TH Kodchasal" pitchFamily="2" charset="-34"/>
                <a:cs typeface="TH Kodchasal" pitchFamily="2" charset="-34"/>
              </a:rPr>
              <a:t>และขึ้นอยู่กับจำนวนอายุการเป็นสมาชิกสหกรณ์)</a:t>
            </a:r>
            <a:endParaRPr lang="en-US" sz="3600" dirty="0" smtClean="0">
              <a:latin typeface="TH Kodchasal" pitchFamily="2" charset="-34"/>
              <a:cs typeface="TH Kodchasal" pitchFamily="2" charset="-34"/>
            </a:endParaRPr>
          </a:p>
          <a:p>
            <a:pPr marL="0" indent="0" algn="thaiDist">
              <a:buNone/>
            </a:pPr>
            <a:endParaRPr lang="en-US" sz="3600" dirty="0" smtClean="0">
              <a:latin typeface="JS Sarunya" pitchFamily="50" charset="0"/>
              <a:cs typeface="JS Sarunya" pitchFamily="50" charset="0"/>
            </a:endParaRPr>
          </a:p>
          <a:p>
            <a:pPr marL="0" indent="0" algn="thaiDist">
              <a:buNone/>
            </a:pPr>
            <a:endParaRPr lang="th-TH" sz="3600" dirty="0" smtClean="0">
              <a:latin typeface="JS Sarunya" pitchFamily="50" charset="0"/>
              <a:cs typeface="JS Sarunya" pitchFamily="50" charset="0"/>
            </a:endParaRPr>
          </a:p>
          <a:p>
            <a:endParaRPr lang="th-TH" sz="360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501122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th-TH" sz="44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เงินกู้สามัญหมุนเวียน </a:t>
            </a:r>
            <a:r>
              <a:rPr lang="th-TH" sz="4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(ผ่านระบบ</a:t>
            </a:r>
            <a:r>
              <a:rPr lang="en-US" sz="4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 ATM</a:t>
            </a:r>
            <a:r>
              <a:rPr lang="th-TH" sz="4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)</a:t>
            </a:r>
            <a:endParaRPr lang="th-TH" sz="36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142844" y="1698520"/>
            <a:ext cx="8715404" cy="408793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th-TH" sz="4400" dirty="0" smtClean="0">
                <a:latin typeface="TH Kodchasal" pitchFamily="2" charset="-34"/>
                <a:cs typeface="TH Kodchasal" pitchFamily="2" charset="-34"/>
              </a:rPr>
              <a:t>(</a:t>
            </a:r>
            <a:r>
              <a:rPr lang="th-TH" sz="4400" dirty="0">
                <a:latin typeface="TH Kodchasal" pitchFamily="2" charset="-34"/>
                <a:cs typeface="TH Kodchasal" pitchFamily="2" charset="-34"/>
              </a:rPr>
              <a:t>1) </a:t>
            </a:r>
            <a:r>
              <a:rPr lang="th-TH" sz="4400" b="1" dirty="0">
                <a:latin typeface="TH Kodchasal" pitchFamily="2" charset="-34"/>
                <a:cs typeface="TH Kodchasal" pitchFamily="2" charset="-34"/>
              </a:rPr>
              <a:t>สมาชิกกลุ่มที่ 1 </a:t>
            </a:r>
            <a:r>
              <a:rPr lang="th-TH" sz="4400" dirty="0">
                <a:latin typeface="TH Kodchasal" pitchFamily="2" charset="-34"/>
                <a:cs typeface="TH Kodchasal" pitchFamily="2" charset="-34"/>
              </a:rPr>
              <a:t>ให้กู้ได้ไม่</a:t>
            </a:r>
            <a:r>
              <a:rPr lang="th-TH" sz="4400" dirty="0" smtClean="0">
                <a:latin typeface="TH Kodchasal" pitchFamily="2" charset="-34"/>
                <a:cs typeface="TH Kodchasal" pitchFamily="2" charset="-34"/>
              </a:rPr>
              <a:t>เกิน</a:t>
            </a:r>
            <a:r>
              <a:rPr lang="en-US" sz="4400" dirty="0" smtClean="0">
                <a:latin typeface="TH Kodchasal" pitchFamily="2" charset="-34"/>
                <a:cs typeface="TH Kodchasal" pitchFamily="2" charset="-34"/>
              </a:rPr>
              <a:t> 300,000 </a:t>
            </a:r>
            <a:r>
              <a:rPr lang="th-TH" sz="4400" dirty="0" smtClean="0">
                <a:latin typeface="TH Kodchasal" pitchFamily="2" charset="-34"/>
                <a:cs typeface="TH Kodchasal" pitchFamily="2" charset="-34"/>
              </a:rPr>
              <a:t>บาท</a:t>
            </a:r>
            <a:endParaRPr lang="en-US" sz="4400" dirty="0">
              <a:latin typeface="TH Kodchasal" pitchFamily="2" charset="-34"/>
              <a:cs typeface="TH Kodchasal" pitchFamily="2" charset="-34"/>
            </a:endParaRPr>
          </a:p>
          <a:p>
            <a:pPr>
              <a:buNone/>
            </a:pPr>
            <a:r>
              <a:rPr lang="th-TH" sz="4400" dirty="0" smtClean="0">
                <a:latin typeface="TH Kodchasal" pitchFamily="2" charset="-34"/>
                <a:cs typeface="TH Kodchasal" pitchFamily="2" charset="-34"/>
              </a:rPr>
              <a:t>(</a:t>
            </a:r>
            <a:r>
              <a:rPr lang="th-TH" sz="4400" dirty="0">
                <a:latin typeface="TH Kodchasal" pitchFamily="2" charset="-34"/>
                <a:cs typeface="TH Kodchasal" pitchFamily="2" charset="-34"/>
              </a:rPr>
              <a:t>2) </a:t>
            </a:r>
            <a:r>
              <a:rPr lang="th-TH" sz="4400" b="1" dirty="0">
                <a:latin typeface="TH Kodchasal" pitchFamily="2" charset="-34"/>
                <a:cs typeface="TH Kodchasal" pitchFamily="2" charset="-34"/>
              </a:rPr>
              <a:t>สมาชิกกลุ่มที่ 2 </a:t>
            </a:r>
            <a:r>
              <a:rPr lang="th-TH" sz="4400" dirty="0">
                <a:latin typeface="TH Kodchasal" pitchFamily="2" charset="-34"/>
                <a:cs typeface="TH Kodchasal" pitchFamily="2" charset="-34"/>
              </a:rPr>
              <a:t>ให้กู้ได้ไม่</a:t>
            </a:r>
            <a:r>
              <a:rPr lang="th-TH" sz="4400" dirty="0" smtClean="0">
                <a:latin typeface="TH Kodchasal" pitchFamily="2" charset="-34"/>
                <a:cs typeface="TH Kodchasal" pitchFamily="2" charset="-34"/>
              </a:rPr>
              <a:t>เกิน</a:t>
            </a:r>
            <a:r>
              <a:rPr lang="en-US" sz="4400" dirty="0" smtClean="0">
                <a:latin typeface="TH Kodchasal" pitchFamily="2" charset="-34"/>
                <a:cs typeface="TH Kodchasal" pitchFamily="2" charset="-34"/>
              </a:rPr>
              <a:t> 120,000 </a:t>
            </a:r>
            <a:r>
              <a:rPr lang="th-TH" sz="4400" dirty="0" smtClean="0">
                <a:latin typeface="TH Kodchasal" pitchFamily="2" charset="-34"/>
                <a:cs typeface="TH Kodchasal" pitchFamily="2" charset="-34"/>
              </a:rPr>
              <a:t>บาท</a:t>
            </a:r>
            <a:endParaRPr lang="en-US" sz="4400" dirty="0">
              <a:latin typeface="TH Kodchasal" pitchFamily="2" charset="-34"/>
              <a:cs typeface="TH Kodchasal" pitchFamily="2" charset="-34"/>
            </a:endParaRPr>
          </a:p>
          <a:p>
            <a:pPr>
              <a:buNone/>
            </a:pPr>
            <a:r>
              <a:rPr lang="th-TH" sz="4400" dirty="0" smtClean="0">
                <a:latin typeface="TH Kodchasal" pitchFamily="2" charset="-34"/>
                <a:cs typeface="TH Kodchasal" pitchFamily="2" charset="-34"/>
              </a:rPr>
              <a:t>(3</a:t>
            </a:r>
            <a:r>
              <a:rPr lang="th-TH" sz="4400" dirty="0">
                <a:latin typeface="TH Kodchasal" pitchFamily="2" charset="-34"/>
                <a:cs typeface="TH Kodchasal" pitchFamily="2" charset="-34"/>
              </a:rPr>
              <a:t>) </a:t>
            </a:r>
            <a:r>
              <a:rPr lang="th-TH" sz="4400" b="1" dirty="0">
                <a:latin typeface="TH Kodchasal" pitchFamily="2" charset="-34"/>
                <a:cs typeface="TH Kodchasal" pitchFamily="2" charset="-34"/>
              </a:rPr>
              <a:t>สมาชิกกลุ่มที่ 3 </a:t>
            </a:r>
            <a:r>
              <a:rPr lang="th-TH" sz="4400" dirty="0">
                <a:latin typeface="TH Kodchasal" pitchFamily="2" charset="-34"/>
                <a:cs typeface="TH Kodchasal" pitchFamily="2" charset="-34"/>
              </a:rPr>
              <a:t>ให้กู้ได้ไม่</a:t>
            </a:r>
            <a:r>
              <a:rPr lang="th-TH" sz="4400" dirty="0" smtClean="0">
                <a:latin typeface="TH Kodchasal" pitchFamily="2" charset="-34"/>
                <a:cs typeface="TH Kodchasal" pitchFamily="2" charset="-34"/>
              </a:rPr>
              <a:t>เกิน</a:t>
            </a:r>
            <a:r>
              <a:rPr lang="en-US" sz="4400" dirty="0" smtClean="0">
                <a:latin typeface="TH Kodchasal" pitchFamily="2" charset="-34"/>
                <a:cs typeface="TH Kodchasal" pitchFamily="2" charset="-34"/>
              </a:rPr>
              <a:t> 50,000 </a:t>
            </a:r>
            <a:r>
              <a:rPr lang="th-TH" sz="4400" dirty="0" smtClean="0">
                <a:latin typeface="TH Kodchasal" pitchFamily="2" charset="-34"/>
                <a:cs typeface="TH Kodchasal" pitchFamily="2" charset="-34"/>
              </a:rPr>
              <a:t>บาท</a:t>
            </a:r>
            <a:endParaRPr lang="en-US" sz="4400" dirty="0">
              <a:latin typeface="TH Kodchasal" pitchFamily="2" charset="-34"/>
              <a:cs typeface="TH Kodchasal" pitchFamily="2" charset="-34"/>
            </a:endParaRPr>
          </a:p>
          <a:p>
            <a:pPr marL="0" indent="0">
              <a:buNone/>
            </a:pPr>
            <a:r>
              <a:rPr lang="th-TH" sz="3600" dirty="0">
                <a:latin typeface="TH Kodchasal" pitchFamily="2" charset="-34"/>
                <a:cs typeface="TH Kodchasal" pitchFamily="2" charset="-34"/>
              </a:rPr>
              <a:t>(วงเงินกู้ขึ้นอยู่</a:t>
            </a:r>
            <a:r>
              <a:rPr lang="th-TH" sz="3600" dirty="0" smtClean="0">
                <a:latin typeface="TH Kodchasal" pitchFamily="2" charset="-34"/>
                <a:cs typeface="TH Kodchasal" pitchFamily="2" charset="-34"/>
              </a:rPr>
              <a:t>กับเงินได้รายเดือนคงเหลือ เงินได้รายเดือนคงเหลือต้องไม่น้อยกว่า</a:t>
            </a:r>
            <a:r>
              <a:rPr lang="en-US" sz="3600" dirty="0" smtClean="0">
                <a:latin typeface="TH Kodchasal" pitchFamily="2" charset="-34"/>
                <a:cs typeface="TH Kodchasal" pitchFamily="2" charset="-34"/>
              </a:rPr>
              <a:t> 30% </a:t>
            </a:r>
            <a:r>
              <a:rPr lang="th-TH" sz="3600" dirty="0" smtClean="0">
                <a:latin typeface="TH Kodchasal" pitchFamily="2" charset="-34"/>
                <a:cs typeface="TH Kodchasal" pitchFamily="2" charset="-34"/>
              </a:rPr>
              <a:t>และขึ้นอยู่กับจำนวน</a:t>
            </a:r>
            <a:r>
              <a:rPr lang="th-TH" sz="3600" dirty="0">
                <a:latin typeface="TH Kodchasal" pitchFamily="2" charset="-34"/>
                <a:cs typeface="TH Kodchasal" pitchFamily="2" charset="-34"/>
              </a:rPr>
              <a:t>อายุการเป็นสมาชิก</a:t>
            </a:r>
            <a:r>
              <a:rPr lang="th-TH" sz="3600" dirty="0" smtClean="0">
                <a:latin typeface="TH Kodchasal" pitchFamily="2" charset="-34"/>
                <a:cs typeface="TH Kodchasal" pitchFamily="2" charset="-34"/>
              </a:rPr>
              <a:t>สหกรณ์</a:t>
            </a:r>
            <a:endParaRPr lang="th-TH" sz="3600" dirty="0"/>
          </a:p>
        </p:txBody>
      </p:sp>
      <p:pic>
        <p:nvPicPr>
          <p:cNvPr id="9217" name="Picture 1" descr="D:\Users\gun\Downloads\270439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857760"/>
            <a:ext cx="2947975" cy="2947974"/>
          </a:xfrm>
          <a:prstGeom prst="rect">
            <a:avLst/>
          </a:prstGeom>
          <a:noFill/>
        </p:spPr>
      </p:pic>
      <p:pic>
        <p:nvPicPr>
          <p:cNvPr id="9219" name="Picture 3" descr="d:\Users\gun\Downloads\Krung_Thai_Bank_logo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5857892"/>
            <a:ext cx="785818" cy="785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7"/>
          <p:cNvGrpSpPr/>
          <p:nvPr/>
        </p:nvGrpSpPr>
        <p:grpSpPr>
          <a:xfrm>
            <a:off x="642938" y="2143125"/>
            <a:ext cx="7572375" cy="4500563"/>
            <a:chOff x="642938" y="2143125"/>
            <a:chExt cx="7572375" cy="4500563"/>
          </a:xfrm>
        </p:grpSpPr>
        <p:sp>
          <p:nvSpPr>
            <p:cNvPr id="4" name="สี่เหลี่ยมมุมมน 3"/>
            <p:cNvSpPr/>
            <p:nvPr/>
          </p:nvSpPr>
          <p:spPr>
            <a:xfrm>
              <a:off x="642938" y="2143125"/>
              <a:ext cx="7572375" cy="4500563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dirty="0">
                <a:cs typeface="Angsana New" pitchFamily="18" charset="-34"/>
              </a:endParaRPr>
            </a:p>
          </p:txBody>
        </p:sp>
        <p:sp>
          <p:nvSpPr>
            <p:cNvPr id="14339" name="TextBox 7"/>
            <p:cNvSpPr txBox="1">
              <a:spLocks noChangeArrowheads="1"/>
            </p:cNvSpPr>
            <p:nvPr/>
          </p:nvSpPr>
          <p:spPr bwMode="auto">
            <a:xfrm>
              <a:off x="900113" y="2276475"/>
              <a:ext cx="7056437" cy="397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thaiDist"/>
              <a:r>
                <a:rPr lang="th-TH" b="1" dirty="0">
                  <a:latin typeface="TH SarabunPSK" pitchFamily="34" charset="-34"/>
                  <a:cs typeface="TH SarabunPSK" pitchFamily="34" charset="-34"/>
                </a:rPr>
                <a:t>        มวลสมาชิกพึงร่วมทุนกับสหกรณ์ของตนอย่างเท่าเทียมกัน และควบคุมการใช้เงินทุนตามวิถีประชาธิปไตย โดยปกติอย่างน้อยส่วนหนึ่งของทุนต้องมีทรัพย์สินส่วนรวมของสหกรณ์ และสมาชิกพึงได้ผลตอบแทนจากเงินทุน(ถ้ามี)อย่างจำกัด ภายใต้เงื่อนไขของความเป็นสมาชิก เหล่าสมาชิกจะจัดสรรเงินส่วนเกิน เพื่อจุดมุ่งหมายบางอย่างหรือทั้งหมดดังต่อไปนี้  คือ เพื่อพัฒนาสหกรณ์ของตน โดยอาจจัดเป็นกองทุนสำรอง ซึ่งอย่างน้อยส่วนหนึ่งจะไม่นำมาแบ่งปันกัน เพื่อจัดสรรประโยชน์ให้สมาชิกตามส่วนธุรกรรมที่ตน ทำกับสหกรณ์</a:t>
              </a:r>
            </a:p>
            <a:p>
              <a:pPr algn="thaiDist"/>
              <a:r>
                <a:rPr lang="th-TH" b="1" dirty="0">
                  <a:latin typeface="TH SarabunPSK" pitchFamily="34" charset="-34"/>
                  <a:cs typeface="TH SarabunPSK" pitchFamily="34" charset="-34"/>
                </a:rPr>
                <a:t> และเพื่อสนับสนุนกิจกรรมอื่นๆ ที่มวลสมาชิกเห็นชอบ</a:t>
              </a:r>
            </a:p>
          </p:txBody>
        </p:sp>
      </p:grpSp>
      <p:sp>
        <p:nvSpPr>
          <p:cNvPr id="6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685925" y="188913"/>
            <a:ext cx="5486400" cy="887412"/>
          </a:xfrm>
          <a:prstGeom prst="actionButtonBlank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th-TH" altLang="th-TH" sz="6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หลักการสหกรณ์ข้อที่  </a:t>
            </a:r>
            <a:r>
              <a:rPr lang="en-US" altLang="th-TH" sz="6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3</a:t>
            </a:r>
            <a:endParaRPr lang="th-TH" altLang="th-TH" sz="6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8313" y="1209675"/>
            <a:ext cx="8305800" cy="779463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th-TH" altLang="th-TH" sz="5400" b="1" dirty="0">
                <a:solidFill>
                  <a:srgbClr val="336600"/>
                </a:solidFill>
                <a:latin typeface="Angsana New" pitchFamily="18" charset="-34"/>
                <a:cs typeface="Angsana New" pitchFamily="18" charset="-34"/>
              </a:rPr>
              <a:t>การมีส่วนร่วมทางเศรษฐกิจโดยสมาชิก</a:t>
            </a:r>
          </a:p>
        </p:txBody>
      </p:sp>
      <p:pic>
        <p:nvPicPr>
          <p:cNvPr id="7169" name="Picture 1" descr="D:\SynologyDrive\Documents\คอร์ดเพลง\79b799e5e2004529abe8b7862e3e7e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5286388"/>
            <a:ext cx="1500174" cy="1500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7256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6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เงินกู้สามัญสวัสดิการ</a:t>
            </a:r>
            <a:endParaRPr lang="th-TH" sz="60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 </a:t>
            </a:r>
            <a:r>
              <a:rPr lang="th-TH" sz="3200" b="1" dirty="0" smtClean="0">
                <a:latin typeface="TH Kodchasal" pitchFamily="2" charset="-34"/>
                <a:cs typeface="TH Kodchasal" pitchFamily="2" charset="-34"/>
              </a:rPr>
              <a:t>แบ่งออกเป็น 3 ประเภทย่อย คือ</a:t>
            </a:r>
            <a:endParaRPr lang="en-US" sz="3200" b="1" dirty="0" smtClean="0">
              <a:latin typeface="TH Kodchasal" pitchFamily="2" charset="-34"/>
              <a:cs typeface="TH Kodchasal" pitchFamily="2" charset="-34"/>
            </a:endParaRPr>
          </a:p>
          <a:p>
            <a:pPr marL="0" indent="0">
              <a:buNone/>
            </a:pP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(</a:t>
            </a:r>
            <a:r>
              <a:rPr lang="th-TH" sz="3200" dirty="0">
                <a:latin typeface="TH Kodchasal" pitchFamily="2" charset="-34"/>
                <a:cs typeface="TH Kodchasal" pitchFamily="2" charset="-34"/>
              </a:rPr>
              <a:t>1) เงินกู้สามัญสวัสดิการเพื่อการศึกษาของสมาชิก บุตรสมาชิก และคู่สมรสของสมาชิก</a:t>
            </a:r>
            <a:endParaRPr lang="en-US" sz="3200" dirty="0">
              <a:latin typeface="TH Kodchasal" pitchFamily="2" charset="-34"/>
              <a:cs typeface="TH Kodchasal" pitchFamily="2" charset="-34"/>
            </a:endParaRPr>
          </a:p>
          <a:p>
            <a:pPr>
              <a:buNone/>
            </a:pP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(</a:t>
            </a:r>
            <a:r>
              <a:rPr lang="th-TH" sz="3200" dirty="0">
                <a:latin typeface="TH Kodchasal" pitchFamily="2" charset="-34"/>
                <a:cs typeface="TH Kodchasal" pitchFamily="2" charset="-34"/>
              </a:rPr>
              <a:t>2) เงินกู้สามัญสวัสดิการเพื่อการท่องเที่ยว</a:t>
            </a:r>
            <a:endParaRPr lang="en-US" sz="3200" dirty="0">
              <a:latin typeface="TH Kodchasal" pitchFamily="2" charset="-34"/>
              <a:cs typeface="TH Kodchasal" pitchFamily="2" charset="-34"/>
            </a:endParaRPr>
          </a:p>
          <a:p>
            <a:pPr marL="0" indent="0">
              <a:buNone/>
            </a:pP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(</a:t>
            </a:r>
            <a:r>
              <a:rPr lang="th-TH" sz="3200" dirty="0">
                <a:latin typeface="TH Kodchasal" pitchFamily="2" charset="-34"/>
                <a:cs typeface="TH Kodchasal" pitchFamily="2" charset="-34"/>
              </a:rPr>
              <a:t>3) เงินกู้สามัญสวัสดิการเพื่อส่งเสริมอาชีพ (สามารถกู้ได้เมื่อสหกรณ์จัดทำโครงการให้กู้ส่งเสริมอาชีพเท่านั้น</a:t>
            </a: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)</a:t>
            </a:r>
          </a:p>
          <a:p>
            <a:pPr marL="0" indent="0">
              <a:buNone/>
            </a:pP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(วงเงินกู้ขึ้นอยู่กับเงินได้รายเดือนคงเหลือ เงินได้รายเดือนคงเหลือต้องไม่น้อยกว่า</a:t>
            </a:r>
            <a:r>
              <a:rPr lang="en-US" sz="3200" dirty="0" smtClean="0">
                <a:latin typeface="TH Kodchasal" pitchFamily="2" charset="-34"/>
                <a:cs typeface="TH Kodchasal" pitchFamily="2" charset="-34"/>
              </a:rPr>
              <a:t> 30% </a:t>
            </a:r>
            <a:r>
              <a:rPr lang="th-TH" sz="3200" dirty="0" smtClean="0">
                <a:latin typeface="TH Kodchasal" pitchFamily="2" charset="-34"/>
                <a:cs typeface="TH Kodchasal" pitchFamily="2" charset="-34"/>
              </a:rPr>
              <a:t>และขึ้นอยู่กับจำนวนอายุการเป็นสมาชิกสหกรณ์)</a:t>
            </a:r>
            <a:endParaRPr lang="en-US" sz="3200" dirty="0" smtClean="0">
              <a:latin typeface="TH Kodchasal" pitchFamily="2" charset="-34"/>
              <a:cs typeface="TH Kodchasal" pitchFamily="2" charset="-34"/>
            </a:endParaRPr>
          </a:p>
          <a:p>
            <a:pPr marL="0" indent="0">
              <a:buNone/>
            </a:pPr>
            <a:endParaRPr lang="en-US" dirty="0">
              <a:latin typeface="JS Sarunya" pitchFamily="50" charset="0"/>
              <a:cs typeface="JS Sarunya" pitchFamily="50" charset="0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60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เงินกู้สามัญไม่เกินมูลค่าหุ้น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457200" y="2214554"/>
            <a:ext cx="8043890" cy="4259398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4000" b="1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สมาชิก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 ให้</a:t>
            </a:r>
            <a:r>
              <a:rPr lang="th-TH" sz="4000" dirty="0">
                <a:latin typeface="TH Kodchasal" pitchFamily="2" charset="-34"/>
                <a:cs typeface="TH Kodchasal" pitchFamily="2" charset="-34"/>
              </a:rPr>
              <a:t>กู้เงินได้ไม่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เกิน</a:t>
            </a:r>
            <a:r>
              <a:rPr lang="en-US" sz="4000" dirty="0" smtClean="0">
                <a:latin typeface="TH Kodchasal" pitchFamily="2" charset="-34"/>
                <a:cs typeface="TH Kodchasal" pitchFamily="2" charset="-34"/>
              </a:rPr>
              <a:t>90%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ของ</a:t>
            </a:r>
            <a:r>
              <a:rPr lang="th-TH" sz="4000" dirty="0">
                <a:latin typeface="TH Kodchasal" pitchFamily="2" charset="-34"/>
                <a:cs typeface="TH Kodchasal" pitchFamily="2" charset="-34"/>
              </a:rPr>
              <a:t>ทุนเรือน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หุ้น</a:t>
            </a:r>
            <a:endParaRPr lang="en-US" sz="4000" dirty="0" smtClean="0">
              <a:latin typeface="TH Kodchasal" pitchFamily="2" charset="-34"/>
              <a:cs typeface="TH Kodchasal" pitchFamily="2" charset="-34"/>
            </a:endParaRPr>
          </a:p>
          <a:p>
            <a:pPr marL="0" indent="0" algn="thaiDist">
              <a:buNone/>
            </a:pPr>
            <a:r>
              <a:rPr lang="th-TH" sz="4000" b="1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สมาชิกสมทบ 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กู้</a:t>
            </a:r>
            <a:r>
              <a:rPr lang="th-TH" sz="4000" dirty="0">
                <a:latin typeface="TH Kodchasal" pitchFamily="2" charset="-34"/>
                <a:cs typeface="TH Kodchasal" pitchFamily="2" charset="-34"/>
              </a:rPr>
              <a:t>ได้ไม่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เกิน</a:t>
            </a:r>
            <a:r>
              <a:rPr lang="en-US" sz="4000" dirty="0" smtClean="0">
                <a:latin typeface="TH Kodchasal" pitchFamily="2" charset="-34"/>
                <a:cs typeface="TH Kodchasal" pitchFamily="2" charset="-34"/>
              </a:rPr>
              <a:t> 80% 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ของ</a:t>
            </a:r>
            <a:r>
              <a:rPr lang="th-TH" sz="4000" dirty="0">
                <a:latin typeface="TH Kodchasal" pitchFamily="2" charset="-34"/>
                <a:cs typeface="TH Kodchasal" pitchFamily="2" charset="-34"/>
              </a:rPr>
              <a:t>ทุนเรือน</a:t>
            </a:r>
            <a:r>
              <a:rPr lang="th-TH" sz="4000" dirty="0" smtClean="0">
                <a:latin typeface="TH Kodchasal" pitchFamily="2" charset="-34"/>
                <a:cs typeface="TH Kodchasal" pitchFamily="2" charset="-34"/>
              </a:rPr>
              <a:t>หุ้น</a:t>
            </a:r>
            <a:endParaRPr lang="th-TH" sz="4000" dirty="0">
              <a:latin typeface="TH Kodchasal" pitchFamily="2" charset="-34"/>
              <a:cs typeface="TH Kodchasal" pitchFamily="2" charset="-34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329642" cy="11430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54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เงินกู้สามัญเพื่อชำระหนี้แทน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4800" dirty="0" smtClean="0">
                <a:latin typeface="TH Kodchasal" pitchFamily="2" charset="-34"/>
                <a:cs typeface="TH Kodchasal" pitchFamily="2" charset="-34"/>
              </a:rPr>
              <a:t>   คือ</a:t>
            </a:r>
            <a:r>
              <a:rPr lang="th-TH" sz="4800" dirty="0">
                <a:latin typeface="TH Kodchasal" pitchFamily="2" charset="-34"/>
                <a:cs typeface="TH Kodchasal" pitchFamily="2" charset="-34"/>
              </a:rPr>
              <a:t>การกู้เงินจากสหกรณ์โดยมีวัตถุประสงค์เพื่อชำระหนี้แทนผู้กู้ใน</a:t>
            </a:r>
            <a:r>
              <a:rPr lang="th-TH" sz="4800" dirty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ฐานะผู้ค้ำประกัน </a:t>
            </a:r>
            <a:r>
              <a:rPr lang="th-TH" sz="4800" dirty="0">
                <a:latin typeface="TH Kodchasal" pitchFamily="2" charset="-34"/>
                <a:cs typeface="TH Kodchasal" pitchFamily="2" charset="-34"/>
              </a:rPr>
              <a:t>ซึ่ง</a:t>
            </a:r>
            <a:r>
              <a:rPr lang="th-TH" sz="4800" dirty="0">
                <a:solidFill>
                  <a:srgbClr val="C00000"/>
                </a:solidFill>
                <a:latin typeface="TH Kodchasal" pitchFamily="2" charset="-34"/>
                <a:cs typeface="TH Kodchasal" pitchFamily="2" charset="-34"/>
              </a:rPr>
              <a:t>ผู้กู้ไม่สามารถที่จะชำระหนี้สหกรณ์ได้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500034" y="1500174"/>
            <a:ext cx="8229600" cy="4071966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dirty="0" smtClean="0">
                <a:latin typeface="JS Sarunya" pitchFamily="50" charset="0"/>
                <a:cs typeface="JS Sarunya" pitchFamily="50" charset="0"/>
              </a:rPr>
              <a:t>     </a:t>
            </a:r>
            <a:r>
              <a:rPr lang="th-TH" sz="2800" dirty="0" smtClean="0">
                <a:latin typeface="TH Kodchasal" pitchFamily="2" charset="-34"/>
                <a:cs typeface="TH Kodchasal" pitchFamily="2" charset="-34"/>
              </a:rPr>
              <a:t>สมาชิกที่ขอกู้ยืมเงินตั้งแต่จำนวน</a:t>
            </a:r>
            <a:r>
              <a:rPr lang="en-US" sz="2800" dirty="0" smtClean="0">
                <a:latin typeface="TH Kodchasal" pitchFamily="2" charset="-34"/>
                <a:cs typeface="TH Kodchasal" pitchFamily="2" charset="-34"/>
              </a:rPr>
              <a:t> 1 </a:t>
            </a:r>
            <a:r>
              <a:rPr lang="th-TH" sz="2800" dirty="0" smtClean="0">
                <a:latin typeface="TH Kodchasal" pitchFamily="2" charset="-34"/>
                <a:cs typeface="TH Kodchasal" pitchFamily="2" charset="-34"/>
              </a:rPr>
              <a:t>ล้านบาทขึ้นไป ให้จัด</a:t>
            </a:r>
            <a:r>
              <a:rPr lang="th-TH" sz="2800" b="1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ส่งข้อมูล</a:t>
            </a:r>
            <a:r>
              <a:rPr lang="th-TH" sz="2800" b="1" dirty="0" err="1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เครดิตบู</a:t>
            </a:r>
            <a:r>
              <a:rPr lang="th-TH" sz="2800" b="1" dirty="0" smtClean="0">
                <a:solidFill>
                  <a:srgbClr val="FF0000"/>
                </a:solidFill>
                <a:latin typeface="TH Kodchasal" pitchFamily="2" charset="-34"/>
                <a:cs typeface="TH Kodchasal" pitchFamily="2" charset="-34"/>
              </a:rPr>
              <a:t>โร</a:t>
            </a:r>
            <a:r>
              <a:rPr lang="th-TH" sz="2800" dirty="0" smtClean="0">
                <a:latin typeface="TH Kodchasal" pitchFamily="2" charset="-34"/>
                <a:cs typeface="TH Kodchasal" pitchFamily="2" charset="-34"/>
              </a:rPr>
              <a:t>ประกอบการกู้ยืมเงินทุกครั้ง และตลอดจนสมาชิกที่ขอกู้ยืมเงิน </a:t>
            </a:r>
            <a:r>
              <a:rPr lang="en-US" sz="2800" dirty="0" smtClean="0">
                <a:latin typeface="TH Kodchasal" pitchFamily="2" charset="-34"/>
                <a:cs typeface="TH Kodchasal" pitchFamily="2" charset="-34"/>
              </a:rPr>
              <a:t> </a:t>
            </a:r>
            <a:r>
              <a:rPr lang="th-TH" sz="2800" dirty="0" smtClean="0">
                <a:latin typeface="TH Kodchasal" pitchFamily="2" charset="-34"/>
                <a:cs typeface="TH Kodchasal" pitchFamily="2" charset="-34"/>
              </a:rPr>
              <a:t> โดยคณะกรรมการเห็นสมควรให้จัดส่งข้อมูล</a:t>
            </a:r>
            <a:r>
              <a:rPr lang="th-TH" sz="2800" dirty="0" err="1" smtClean="0">
                <a:latin typeface="TH Kodchasal" pitchFamily="2" charset="-34"/>
                <a:cs typeface="TH Kodchasal" pitchFamily="2" charset="-34"/>
              </a:rPr>
              <a:t>เครดิตบู</a:t>
            </a:r>
            <a:r>
              <a:rPr lang="th-TH" sz="2800" dirty="0" smtClean="0">
                <a:latin typeface="TH Kodchasal" pitchFamily="2" charset="-34"/>
                <a:cs typeface="TH Kodchasal" pitchFamily="2" charset="-34"/>
              </a:rPr>
              <a:t>โรประกอบการกู้ยืมเพิ่มเติม (</a:t>
            </a:r>
            <a:r>
              <a:rPr lang="th-TH" sz="2800" dirty="0" err="1" smtClean="0">
                <a:latin typeface="TH Kodchasal" pitchFamily="2" charset="-34"/>
                <a:cs typeface="TH Kodchasal" pitchFamily="2" charset="-34"/>
              </a:rPr>
              <a:t>เครดิตบู</a:t>
            </a:r>
            <a:r>
              <a:rPr lang="th-TH" sz="2800" dirty="0" smtClean="0">
                <a:latin typeface="TH Kodchasal" pitchFamily="2" charset="-34"/>
                <a:cs typeface="TH Kodchasal" pitchFamily="2" charset="-34"/>
              </a:rPr>
              <a:t>โรมีอายุ 2 เดือน)</a:t>
            </a:r>
          </a:p>
          <a:p>
            <a:pPr marL="0" indent="0" algn="thaiDist">
              <a:buNone/>
            </a:pPr>
            <a:r>
              <a:rPr lang="th-TH" sz="2800" dirty="0" smtClean="0">
                <a:latin typeface="TH Kodchasal" pitchFamily="2" charset="-34"/>
                <a:cs typeface="TH Kodchasal" pitchFamily="2" charset="-34"/>
              </a:rPr>
              <a:t>     การกู้เงินต้องมีทุนเรือนหุ้นเป็นหลักประกันไม่น้อยกว่า</a:t>
            </a:r>
            <a:r>
              <a:rPr lang="en-US" sz="2800" dirty="0" smtClean="0">
                <a:latin typeface="TH Kodchasal" pitchFamily="2" charset="-34"/>
                <a:cs typeface="TH Kodchasal" pitchFamily="2" charset="-34"/>
              </a:rPr>
              <a:t> 20%  </a:t>
            </a:r>
            <a:r>
              <a:rPr lang="th-TH" sz="2800" dirty="0" smtClean="0">
                <a:latin typeface="TH Kodchasal" pitchFamily="2" charset="-34"/>
                <a:cs typeface="TH Kodchasal" pitchFamily="2" charset="-34"/>
              </a:rPr>
              <a:t>ของวงเงินกู้ยืม หรือมีทุนเรือนหุ้นและเงินฝากออมทรัพย์มั่นคงรวมกันแล้วไม่น้อยกว่า</a:t>
            </a:r>
            <a:r>
              <a:rPr lang="en-US" sz="2800" dirty="0" smtClean="0">
                <a:latin typeface="TH Kodchasal" pitchFamily="2" charset="-34"/>
                <a:cs typeface="TH Kodchasal" pitchFamily="2" charset="-34"/>
              </a:rPr>
              <a:t> 20% </a:t>
            </a:r>
            <a:r>
              <a:rPr lang="th-TH" sz="2800" dirty="0" smtClean="0">
                <a:latin typeface="TH Kodchasal" pitchFamily="2" charset="-34"/>
                <a:cs typeface="TH Kodchasal" pitchFamily="2" charset="-34"/>
              </a:rPr>
              <a:t>ของวงเงินกู้ ทั้งนี้ต้องมีทุนเรือนหุ้นไม่น้อยกว่า</a:t>
            </a:r>
            <a:r>
              <a:rPr lang="en-US" sz="2800" dirty="0" smtClean="0">
                <a:latin typeface="TH Kodchasal" pitchFamily="2" charset="-34"/>
                <a:cs typeface="TH Kodchasal" pitchFamily="2" charset="-34"/>
              </a:rPr>
              <a:t> 10% </a:t>
            </a:r>
            <a:r>
              <a:rPr lang="th-TH" sz="2800" dirty="0" smtClean="0">
                <a:latin typeface="TH Kodchasal" pitchFamily="2" charset="-34"/>
                <a:cs typeface="TH Kodchasal" pitchFamily="2" charset="-34"/>
              </a:rPr>
              <a:t>ของวงเงินกู้ยืม</a:t>
            </a:r>
          </a:p>
        </p:txBody>
      </p:sp>
      <p:sp>
        <p:nvSpPr>
          <p:cNvPr id="4" name="ลูกศรลง 3"/>
          <p:cNvSpPr/>
          <p:nvPr/>
        </p:nvSpPr>
        <p:spPr>
          <a:xfrm rot="16200000">
            <a:off x="6429388" y="5822173"/>
            <a:ext cx="357190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4929198"/>
            <a:ext cx="1746140" cy="174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สี่เหลี่ยมผืนผ้า 5"/>
          <p:cNvSpPr/>
          <p:nvPr/>
        </p:nvSpPr>
        <p:spPr>
          <a:xfrm>
            <a:off x="214282" y="5834738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Kodchasal" pitchFamily="2" charset="-34"/>
                <a:cs typeface="TH Kodchasal" pitchFamily="2" charset="-34"/>
              </a:rPr>
              <a:t>ระเบียบสหกรณ์ว่าด้วยการให้กู้ พ.ศ.2566</a:t>
            </a: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 </a:t>
            </a:r>
            <a:endParaRPr lang="th-TH" dirty="0"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11430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54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ข้อมูลเครดิต</a:t>
            </a:r>
            <a:endParaRPr lang="th-TH" sz="54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Kodchasal" pitchFamily="2" charset="-34"/>
              <a:cs typeface="TH Kodchasal" pitchFamily="2" charset="-34"/>
            </a:endParaRPr>
          </a:p>
        </p:txBody>
      </p:sp>
      <p:pic>
        <p:nvPicPr>
          <p:cNvPr id="5121" name="Picture 1" descr="d:\Users\gun\Downloads\25580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214290"/>
            <a:ext cx="1223650" cy="1223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WordArt 3"/>
          <p:cNvSpPr>
            <a:spLocks noChangeArrowheads="1" noChangeShapeType="1" noTextEdit="1"/>
          </p:cNvSpPr>
          <p:nvPr/>
        </p:nvSpPr>
        <p:spPr bwMode="gray">
          <a:xfrm>
            <a:off x="1785918" y="2285992"/>
            <a:ext cx="5786478" cy="142876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11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/>
                <a:ea typeface="Verdana"/>
                <a:cs typeface="Verdana"/>
              </a:rPr>
              <a:t>สวัสดี</a:t>
            </a:r>
            <a:endParaRPr lang="th-TH" sz="11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5" name="รูปภาพ 4" descr="โลโก้สหกรณ์NEWไม่มีรวงข้าว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428604"/>
            <a:ext cx="1714512" cy="171451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6657"/>
          <a:stretch>
            <a:fillRect/>
          </a:stretch>
        </p:blipFill>
        <p:spPr bwMode="auto">
          <a:xfrm>
            <a:off x="5643570" y="3786190"/>
            <a:ext cx="3290899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7"/>
          <p:cNvSpPr txBox="1">
            <a:spLocks noChangeArrowheads="1"/>
          </p:cNvSpPr>
          <p:nvPr/>
        </p:nvSpPr>
        <p:spPr bwMode="auto">
          <a:xfrm>
            <a:off x="500034" y="2571750"/>
            <a:ext cx="800105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Calibri" pitchFamily="34" charset="0"/>
              </a:rPr>
              <a:t>  </a:t>
            </a: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- เพื่อการพัฒนาสหกรณ์โดยอาจกันไว้เป็นทุนสำรองซึ่งอย่างน้อยๆ จะต้องมีส่วนหนึ่งที่นำมาแบ่งปันกันไม่ได้ </a:t>
            </a:r>
          </a:p>
          <a:p>
            <a:pPr algn="thaiDist"/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  - เพื่อตอบแทนแก่สมาชิกตามสัดส่วนของปริมาณธุรกิจที่สมาชิกได้ทำกับสหกรณ์</a:t>
            </a:r>
          </a:p>
          <a:p>
            <a:pPr algn="thaiDist"/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  - เพื่อสนับสนุนกิจกรรมต่างๆ ที่มวลสมาชิกเห็นชอบ </a:t>
            </a:r>
          </a:p>
        </p:txBody>
      </p:sp>
      <p:sp>
        <p:nvSpPr>
          <p:cNvPr id="6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685925" y="188913"/>
            <a:ext cx="6486525" cy="887412"/>
          </a:xfrm>
          <a:prstGeom prst="actionButtonBlank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th-TH" altLang="th-TH" sz="6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หลักการสหกรณ์ข้อที่  </a:t>
            </a:r>
            <a:r>
              <a:rPr lang="en-US" altLang="th-TH" sz="6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3</a:t>
            </a:r>
            <a:endParaRPr lang="th-TH" altLang="th-TH" sz="6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8313" y="1209675"/>
            <a:ext cx="8305800" cy="779463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th-TH" altLang="th-TH" sz="5400" b="1" dirty="0">
                <a:solidFill>
                  <a:srgbClr val="336600"/>
                </a:solidFill>
                <a:latin typeface="Angsana New" pitchFamily="18" charset="-34"/>
                <a:cs typeface="Angsana New" pitchFamily="18" charset="-34"/>
              </a:rPr>
              <a:t>การมีส่วนร่วมทางเศรษฐกิจโดยสมาชิก</a:t>
            </a:r>
          </a:p>
        </p:txBody>
      </p:sp>
      <p:pic>
        <p:nvPicPr>
          <p:cNvPr id="6145" name="Picture 1" descr="C:\Users\GUN\AppData\Local\Microsoft\Windows\INetCache\IE\60IUR50L\EC_571123_M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5586428"/>
            <a:ext cx="1946656" cy="1271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7"/>
          <p:cNvGrpSpPr/>
          <p:nvPr/>
        </p:nvGrpSpPr>
        <p:grpSpPr>
          <a:xfrm>
            <a:off x="714375" y="2071688"/>
            <a:ext cx="7358063" cy="4286250"/>
            <a:chOff x="714375" y="2071688"/>
            <a:chExt cx="7358063" cy="4286250"/>
          </a:xfrm>
        </p:grpSpPr>
        <p:sp>
          <p:nvSpPr>
            <p:cNvPr id="4" name="สี่เหลี่ยมมุมมน 3"/>
            <p:cNvSpPr/>
            <p:nvPr/>
          </p:nvSpPr>
          <p:spPr>
            <a:xfrm>
              <a:off x="714375" y="2071688"/>
              <a:ext cx="7358063" cy="4286250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dirty="0">
                <a:cs typeface="Angsana New" pitchFamily="18" charset="-34"/>
              </a:endParaRPr>
            </a:p>
          </p:txBody>
        </p:sp>
        <p:sp>
          <p:nvSpPr>
            <p:cNvPr id="16387" name="TextBox 7"/>
            <p:cNvSpPr txBox="1">
              <a:spLocks noChangeArrowheads="1"/>
            </p:cNvSpPr>
            <p:nvPr/>
          </p:nvSpPr>
          <p:spPr bwMode="auto">
            <a:xfrm>
              <a:off x="900113" y="2276475"/>
              <a:ext cx="6827837" cy="341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thaiDist"/>
              <a:r>
                <a:rPr lang="th-TH" sz="3600" b="1" dirty="0">
                  <a:latin typeface="Angsana New" pitchFamily="18" charset="-34"/>
                </a:rPr>
                <a:t>สหกรณ์เป็นองค์การอิสระที่ช่วยตนเอง ภายใต้การควบคุมของสมาชิก หากสหกรณ์นั้น ๆ ทำข้อตกลงกับองค์การอื่นๆ รวมถึงรัฐบาลด้วย  หรือแสวงหาทุน จากแหล่งภายนอก ต้องมั่นใจได้ว่าการกระทำของสหกรณ์ เช่นนั้นอยู่ใต้การควบคุมแบบประชาธิปไตย โดยมวลสมาชิกรวมถึงดำรงความเป็นอิสระไว้ได้</a:t>
              </a:r>
            </a:p>
          </p:txBody>
        </p:sp>
      </p:grpSp>
      <p:sp>
        <p:nvSpPr>
          <p:cNvPr id="6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85787" y="188913"/>
            <a:ext cx="7386664" cy="887412"/>
          </a:xfrm>
          <a:prstGeom prst="actionButtonBlank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th-TH" altLang="th-TH" sz="6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หลักการสหกรณ์ข้อที่  </a:t>
            </a:r>
            <a:r>
              <a:rPr lang="en-US" altLang="th-TH" sz="6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4</a:t>
            </a:r>
            <a:endParaRPr lang="th-TH" altLang="th-TH" sz="6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8313" y="1209675"/>
            <a:ext cx="8305800" cy="779463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th-TH" sz="5400" b="1" dirty="0">
                <a:cs typeface="Angsana New" pitchFamily="18" charset="-34"/>
              </a:rPr>
              <a:t>การปกครองตนเองและความเป็นอิสระ</a:t>
            </a:r>
          </a:p>
        </p:txBody>
      </p:sp>
      <p:pic>
        <p:nvPicPr>
          <p:cNvPr id="5121" name="Picture 1" descr="C:\Users\GUN\AppData\Local\Microsoft\Windows\INetCache\IE\60IUR50L\13289493341328949375l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3744" y="5000636"/>
            <a:ext cx="2563098" cy="1701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714375" y="2143125"/>
            <a:ext cx="7358063" cy="4238625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cs typeface="Angsana New" pitchFamily="18" charset="-34"/>
            </a:endParaRPr>
          </a:p>
        </p:txBody>
      </p:sp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936625" y="2738438"/>
            <a:ext cx="69135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/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      สหกรณ์พึงให้การศึกษาและฝึกอบรมแก่บรรดาสมาชิก ผู้แทนจากการเลือกตั้ง ผู้จัดการและเจ้าหน้าที่ เพื่อให้บุคลากรเหล่านี้ สามารถช่วยพัฒนาสหกรณ์ได้อย่างมีประสิทธิผล  สหกรณ์พึงให้ข่าวสาร ความรู้แก่ประชาชนทั่วไป  โดยเฉพาะอย่างยิ่งเยาวชนและผู้นำทางความคิด เกี่ยวกับคุณลักษณะ และประโยชน์ของการสหกรณ์</a:t>
            </a:r>
          </a:p>
        </p:txBody>
      </p:sp>
      <p:sp>
        <p:nvSpPr>
          <p:cNvPr id="6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14349" y="188913"/>
            <a:ext cx="7458102" cy="887412"/>
          </a:xfrm>
          <a:prstGeom prst="actionButtonBlank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th-TH" altLang="th-TH" sz="6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หลักการสหกรณ์ข้อที่  </a:t>
            </a:r>
            <a:r>
              <a:rPr lang="en-US" altLang="th-TH" sz="6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5</a:t>
            </a:r>
            <a:endParaRPr lang="th-TH" altLang="th-TH" sz="6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8313" y="1209675"/>
            <a:ext cx="8305800" cy="779463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th-TH" sz="5400" b="1" dirty="0">
                <a:latin typeface="TH SarabunPSK" pitchFamily="34" charset="-34"/>
                <a:cs typeface="TH SarabunPSK" pitchFamily="34" charset="-34"/>
              </a:rPr>
              <a:t>การให้การศึกษา ฝึกอบรมและสารสนเทศ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3000" y="5143512"/>
            <a:ext cx="199866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900113" y="2071688"/>
            <a:ext cx="7704137" cy="4214812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cs typeface="Angsana New" pitchFamily="18" charset="-34"/>
            </a:endParaRPr>
          </a:p>
        </p:txBody>
      </p:sp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1331913" y="2276475"/>
            <a:ext cx="6840537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/>
            <a:r>
              <a:rPr lang="th-TH" sz="4400" b="1" dirty="0">
                <a:latin typeface="Angsana New" pitchFamily="18" charset="-34"/>
              </a:rPr>
              <a:t>      </a:t>
            </a: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สหกรณ์พึงให้บริการแก่มวลสมาชิกอย่างเต็มที่  และสร้างความเข้มแข็งแก่ขบวนการสหกรณ์  โดยร่วมมือกันเป็นขบวนการตามโครงสร้างระดับท้องถิ่น ระดับภูมิภาคระดับชาติ และระดับนานาชาติ</a:t>
            </a:r>
            <a:endParaRPr lang="th-TH" sz="44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428728" y="188913"/>
            <a:ext cx="6486525" cy="887412"/>
          </a:xfrm>
          <a:prstGeom prst="actionButtonBlank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th-TH" altLang="th-TH" sz="6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หลักการสหกรณ์ข้อที่  </a:t>
            </a:r>
            <a:r>
              <a:rPr lang="en-US" altLang="th-TH" sz="6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6</a:t>
            </a:r>
            <a:endParaRPr lang="th-TH" altLang="th-TH" sz="6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428728" y="1241425"/>
            <a:ext cx="6486525" cy="779463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th-TH" sz="5400" b="1" dirty="0">
                <a:cs typeface="Angsana New" pitchFamily="18" charset="-34"/>
              </a:rPr>
              <a:t>การร่วมมือระหว่างสหกรณ์</a:t>
            </a:r>
          </a:p>
        </p:txBody>
      </p:sp>
      <p:pic>
        <p:nvPicPr>
          <p:cNvPr id="3073" name="Picture 1" descr="D:\SynologyDrive\Documents\คอร์ดเพลง\Gdpr_law-13-5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4633938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1071538" y="2349500"/>
            <a:ext cx="7416800" cy="2735263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cs typeface="Angsana New" pitchFamily="18" charset="-34"/>
            </a:endParaRPr>
          </a:p>
        </p:txBody>
      </p:sp>
      <p:sp>
        <p:nvSpPr>
          <p:cNvPr id="6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439841" y="1208088"/>
            <a:ext cx="6486525" cy="936625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th-TH" sz="5400" b="1" dirty="0">
                <a:cs typeface="Angsana New" pitchFamily="18" charset="-34"/>
              </a:rPr>
              <a:t>การเอื้ออาทรต่อชุมชน</a:t>
            </a:r>
            <a:endParaRPr lang="th-TH" sz="5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428728" y="188913"/>
            <a:ext cx="6486525" cy="887412"/>
          </a:xfrm>
          <a:prstGeom prst="actionButtonBlank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th-TH" altLang="th-TH" sz="6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หลักการสหกรณ์ข้อที่  </a:t>
            </a:r>
            <a:r>
              <a:rPr lang="en-US" altLang="th-TH" sz="6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7</a:t>
            </a:r>
            <a:endParaRPr lang="th-TH" altLang="th-TH" sz="6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1331913" y="2478097"/>
            <a:ext cx="68405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/>
            <a:r>
              <a:rPr lang="th-TH" sz="4800" b="1" dirty="0">
                <a:latin typeface="Angsana New" pitchFamily="18" charset="-34"/>
              </a:rPr>
              <a:t>      </a:t>
            </a:r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สหกรณ์พึงดำเนินงานเพื่อการพัฒนาที่ยั่งยืนของชุมชน ตามนโยบายที่มวลสมาชิกให้ความเห็นชอบ</a:t>
            </a:r>
            <a:endParaRPr lang="th-TH" sz="48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341438"/>
            <a:ext cx="8820150" cy="4508500"/>
          </a:xfrm>
        </p:spPr>
        <p:txBody>
          <a:bodyPr/>
          <a:lstStyle/>
          <a:p>
            <a:pPr algn="thaiDist" eaLnBrk="1" hangingPunct="1"/>
            <a:r>
              <a:rPr lang="th-TH" altLang="th-TH" sz="5400" b="1" dirty="0"/>
              <a:t>	คือ การนำหลักการสหกรณ์มาประยุกต์ใช้ในการดำเนินกิจกรรมทางเศรษฐกิจและสังคม เพื่อประโยชน์ของมวลสมาชิกและชุมชน โดยไม่ละเลยหลักการธุรกิจที่ดี</a:t>
            </a:r>
          </a:p>
        </p:txBody>
      </p:sp>
      <p:pic>
        <p:nvPicPr>
          <p:cNvPr id="124931" name="Picture 3" descr="girl1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76375" y="333375"/>
            <a:ext cx="1152525" cy="1152525"/>
          </a:xfrm>
        </p:spPr>
      </p:pic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3016250" y="260350"/>
            <a:ext cx="5329238" cy="14636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th-TH" altLang="th-TH" sz="90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</a:rPr>
              <a:t>วิธีการสหกรณ์</a:t>
            </a:r>
          </a:p>
        </p:txBody>
      </p:sp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79D1316-1675-4646-B00A-1E6A4C4CF1B4}" type="slidenum">
              <a:rPr lang="en-US" altLang="th-TH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404813"/>
            <a:ext cx="8229600" cy="1871662"/>
          </a:xfrm>
        </p:spPr>
        <p:txBody>
          <a:bodyPr/>
          <a:lstStyle/>
          <a:p>
            <a:pPr eaLnBrk="1" hangingPunct="1"/>
            <a:r>
              <a:rPr lang="th-TH" sz="5400" b="1" dirty="0"/>
              <a:t>ปัจจัยพื้นฐานสำคัญของวิธีการสหกรณ์</a:t>
            </a:r>
            <a:br>
              <a:rPr lang="th-TH" sz="5400" b="1" dirty="0"/>
            </a:br>
            <a:r>
              <a:rPr lang="th-TH" sz="5400" b="1" dirty="0"/>
              <a:t>สู่ความสำเร็จ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8538" y="2349500"/>
            <a:ext cx="4464050" cy="27654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th-TH" sz="8000" dirty="0"/>
              <a:t>  ร่วมแรง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th-TH" sz="8000" dirty="0"/>
              <a:t>  ร่วมใจ</a:t>
            </a:r>
          </a:p>
        </p:txBody>
      </p:sp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BDF699B-96F0-4CC5-BE23-DC321E91552F}" type="slidenum">
              <a:rPr lang="en-US" altLang="th-TH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190500"/>
            <a:ext cx="8893175" cy="1008063"/>
          </a:xfrm>
          <a:gradFill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5400000" scaled="1"/>
          </a:gradFill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>
            <a:flatTx/>
          </a:bodyPr>
          <a:lstStyle/>
          <a:p>
            <a:pPr eaLnBrk="1" hangingPunct="1"/>
            <a:r>
              <a:rPr lang="th-TH" altLang="th-TH" b="1" dirty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คุณค่าของสหกรณ์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773238"/>
            <a:ext cx="8675687" cy="460851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th-TH" sz="4000" b="1" dirty="0">
                <a:solidFill>
                  <a:srgbClr val="002060"/>
                </a:solidFill>
              </a:rPr>
              <a:t>“</a:t>
            </a:r>
            <a:r>
              <a:rPr lang="th-TH" altLang="th-TH" sz="4000" b="1" dirty="0">
                <a:solidFill>
                  <a:srgbClr val="002060"/>
                </a:solidFill>
              </a:rPr>
              <a:t>สหกรณ์อยู่บนพื้นฐานแห่งคุณค่าของการช่วยตนเอง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th-TH" altLang="th-TH" sz="4000" b="1" dirty="0">
                <a:solidFill>
                  <a:srgbClr val="002060"/>
                </a:solidFill>
              </a:rPr>
              <a:t>ความรับผิดชอบต่อตนเอง ความเป็นประชาธิปไตย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th-TH" altLang="th-TH" sz="4000" b="1" dirty="0">
                <a:solidFill>
                  <a:srgbClr val="002060"/>
                </a:solidFill>
              </a:rPr>
              <a:t>ความเสมอภาค ความเที่ยงธรรม และความเป็นเอกภาพ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th-TH" altLang="th-TH" sz="4000" b="1" dirty="0">
                <a:solidFill>
                  <a:srgbClr val="002060"/>
                </a:solidFill>
              </a:rPr>
              <a:t>สมาชิกสหกรณ์เชื่อมั่นในคุณค่าทางจริยธรรมแห่งความสุจริต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th-TH" altLang="th-TH" sz="4000" b="1" dirty="0">
                <a:solidFill>
                  <a:srgbClr val="002060"/>
                </a:solidFill>
              </a:rPr>
              <a:t> ความเปิดเผย ความรับผิดชอบต่อสังคม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th-TH" altLang="th-TH" sz="4000" b="1" dirty="0">
                <a:solidFill>
                  <a:srgbClr val="002060"/>
                </a:solidFill>
              </a:rPr>
              <a:t>และความเอื้ออาทรต่อผู้อื่น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th-TH" altLang="th-TH" sz="4000" b="1" dirty="0">
                <a:solidFill>
                  <a:srgbClr val="002060"/>
                </a:solidFill>
              </a:rPr>
              <a:t>โดยสืบทอดประเพณีปฏิบัติของผู้ริเริ่มการสหกรณ์</a:t>
            </a:r>
            <a:r>
              <a:rPr lang="en-US" altLang="th-TH" sz="4000" b="1" dirty="0">
                <a:solidFill>
                  <a:srgbClr val="002060"/>
                </a:solidFill>
              </a:rPr>
              <a:t>”</a:t>
            </a:r>
            <a:r>
              <a:rPr lang="en-US" altLang="th-TH" sz="4400" dirty="0">
                <a:solidFill>
                  <a:srgbClr val="002060"/>
                </a:solidFill>
              </a:rPr>
              <a:t> </a:t>
            </a:r>
            <a:endParaRPr lang="th-TH" altLang="th-TH" sz="4400" dirty="0">
              <a:solidFill>
                <a:srgbClr val="002060"/>
              </a:solidFill>
            </a:endParaRPr>
          </a:p>
        </p:txBody>
      </p:sp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0B294C7-C8A2-4C0F-8141-DB548CB5492C}" type="slidenum">
              <a:rPr lang="en-US" altLang="th-TH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มุมมน 5"/>
          <p:cNvSpPr/>
          <p:nvPr/>
        </p:nvSpPr>
        <p:spPr>
          <a:xfrm>
            <a:off x="857250" y="1285887"/>
            <a:ext cx="7358063" cy="3857625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cs typeface="Angsana New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89846"/>
            <a:ext cx="8640960" cy="5025170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60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</a:rPr>
              <a:t>ความหมาย หลักการ อุดมการณ์ </a:t>
            </a:r>
            <a:br>
              <a:rPr lang="th-TH" sz="60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</a:rPr>
            </a:br>
            <a:r>
              <a:rPr lang="th-TH" sz="60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</a:rPr>
              <a:t>สิทธิ หน้าที่ ที่ควรรู้</a:t>
            </a:r>
            <a:br>
              <a:rPr lang="th-TH" sz="60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</a:rPr>
            </a:br>
            <a:r>
              <a:rPr lang="th-TH" sz="60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</a:rPr>
              <a:t>สำหรับสมาชิกใหม่</a:t>
            </a:r>
            <a:endParaRPr lang="th-TH" sz="60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itchFamily="34" charset="-3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916113"/>
            <a:ext cx="7416800" cy="4537075"/>
          </a:xfrm>
        </p:spPr>
        <p:txBody>
          <a:bodyPr/>
          <a:lstStyle/>
          <a:p>
            <a:pPr marL="609600" indent="-609600" eaLnBrk="1" hangingPunct="1"/>
            <a:r>
              <a:rPr lang="th-TH" sz="3600" b="1" dirty="0">
                <a:solidFill>
                  <a:srgbClr val="002060"/>
                </a:solidFill>
              </a:rPr>
              <a:t>การช่วยตนเอง </a:t>
            </a: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</a:rPr>
              <a:t>(</a:t>
            </a:r>
            <a:r>
              <a:rPr lang="en-US" sz="3600" b="1" dirty="0">
                <a:solidFill>
                  <a:srgbClr val="002060"/>
                </a:solidFill>
                <a:latin typeface="Angsana New" pitchFamily="18" charset="-34"/>
              </a:rPr>
              <a:t>Self – Help</a:t>
            </a: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</a:rPr>
              <a:t>)</a:t>
            </a:r>
          </a:p>
          <a:p>
            <a:pPr marL="609600" indent="-609600" eaLnBrk="1" hangingPunct="1"/>
            <a:r>
              <a:rPr lang="th-TH" sz="3600" b="1" dirty="0">
                <a:solidFill>
                  <a:srgbClr val="002060"/>
                </a:solidFill>
              </a:rPr>
              <a:t>ความรับผิดชอบต่อตนเอง </a:t>
            </a: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</a:rPr>
              <a:t>(</a:t>
            </a:r>
            <a:r>
              <a:rPr lang="en-US" sz="3600" b="1" dirty="0">
                <a:solidFill>
                  <a:srgbClr val="002060"/>
                </a:solidFill>
                <a:latin typeface="Angsana New" pitchFamily="18" charset="-34"/>
              </a:rPr>
              <a:t>Self – Responsibility</a:t>
            </a: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</a:rPr>
              <a:t>)</a:t>
            </a:r>
            <a:endParaRPr lang="th-TH" sz="3600" b="1" dirty="0">
              <a:solidFill>
                <a:srgbClr val="002060"/>
              </a:solidFill>
            </a:endParaRPr>
          </a:p>
          <a:p>
            <a:pPr marL="609600" indent="-609600" eaLnBrk="1" hangingPunct="1"/>
            <a:r>
              <a:rPr lang="th-TH" sz="3600" b="1" dirty="0">
                <a:solidFill>
                  <a:srgbClr val="002060"/>
                </a:solidFill>
              </a:rPr>
              <a:t>ประชาธิปไตย </a:t>
            </a: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</a:rPr>
              <a:t>(</a:t>
            </a:r>
            <a:r>
              <a:rPr lang="en-US" sz="3600" b="1" dirty="0">
                <a:solidFill>
                  <a:srgbClr val="002060"/>
                </a:solidFill>
                <a:latin typeface="Angsana New" pitchFamily="18" charset="-34"/>
              </a:rPr>
              <a:t>Democracy</a:t>
            </a: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</a:rPr>
              <a:t>)</a:t>
            </a:r>
            <a:endParaRPr lang="th-TH" sz="3600" b="1" dirty="0">
              <a:solidFill>
                <a:srgbClr val="002060"/>
              </a:solidFill>
            </a:endParaRPr>
          </a:p>
          <a:p>
            <a:pPr marL="609600" indent="-609600" eaLnBrk="1" hangingPunct="1"/>
            <a:r>
              <a:rPr lang="th-TH" sz="3600" b="1" dirty="0">
                <a:solidFill>
                  <a:srgbClr val="002060"/>
                </a:solidFill>
              </a:rPr>
              <a:t>ความเสมอภาค </a:t>
            </a: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</a:rPr>
              <a:t>(</a:t>
            </a:r>
            <a:r>
              <a:rPr lang="en-US" sz="3600" b="1" dirty="0">
                <a:solidFill>
                  <a:srgbClr val="002060"/>
                </a:solidFill>
                <a:latin typeface="Angsana New" pitchFamily="18" charset="-34"/>
              </a:rPr>
              <a:t>Equality</a:t>
            </a: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</a:rPr>
              <a:t>)</a:t>
            </a:r>
            <a:endParaRPr lang="th-TH" sz="3600" b="1" dirty="0">
              <a:solidFill>
                <a:srgbClr val="002060"/>
              </a:solidFill>
            </a:endParaRPr>
          </a:p>
          <a:p>
            <a:pPr marL="609600" indent="-609600" eaLnBrk="1" hangingPunct="1"/>
            <a:r>
              <a:rPr lang="th-TH" sz="3600" b="1" dirty="0">
                <a:solidFill>
                  <a:srgbClr val="002060"/>
                </a:solidFill>
              </a:rPr>
              <a:t>ความเที่ยงธรรม </a:t>
            </a: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</a:rPr>
              <a:t>(</a:t>
            </a:r>
            <a:r>
              <a:rPr lang="en-US" sz="3600" b="1" dirty="0">
                <a:solidFill>
                  <a:srgbClr val="002060"/>
                </a:solidFill>
                <a:latin typeface="Angsana New" pitchFamily="18" charset="-34"/>
              </a:rPr>
              <a:t>Equity</a:t>
            </a: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</a:rPr>
              <a:t>)</a:t>
            </a:r>
            <a:endParaRPr lang="th-TH" sz="3600" b="1" dirty="0">
              <a:solidFill>
                <a:srgbClr val="002060"/>
              </a:solidFill>
            </a:endParaRPr>
          </a:p>
          <a:p>
            <a:pPr marL="609600" indent="-609600" eaLnBrk="1" hangingPunct="1"/>
            <a:r>
              <a:rPr lang="th-TH" sz="3600" b="1" dirty="0">
                <a:solidFill>
                  <a:srgbClr val="002060"/>
                </a:solidFill>
              </a:rPr>
              <a:t>ความเป็นเอกภาพ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</a:rPr>
              <a:t>(</a:t>
            </a:r>
            <a:r>
              <a:rPr lang="en-US" sz="3600" b="1" dirty="0">
                <a:solidFill>
                  <a:srgbClr val="002060"/>
                </a:solidFill>
                <a:latin typeface="Angsana New" pitchFamily="18" charset="-34"/>
              </a:rPr>
              <a:t>Solidarity</a:t>
            </a:r>
            <a:r>
              <a:rPr lang="th-TH" sz="3600" b="1" dirty="0">
                <a:solidFill>
                  <a:srgbClr val="002060"/>
                </a:solidFill>
                <a:latin typeface="Angsana New" pitchFamily="18" charset="-34"/>
              </a:rPr>
              <a:t>)</a:t>
            </a: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250825" y="404813"/>
            <a:ext cx="8569325" cy="1008062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th-TH" altLang="th-TH" sz="4800" b="1" dirty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คุณค่าที่เป็นพื้นฐานของสหกรณ์</a:t>
            </a:r>
          </a:p>
        </p:txBody>
      </p:sp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0E10620-62E8-44D3-AD40-1E9173B1C5FE}" type="slidenum">
              <a:rPr lang="en-US" altLang="th-TH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16113"/>
            <a:ext cx="8353425" cy="3673475"/>
          </a:xfrm>
        </p:spPr>
        <p:txBody>
          <a:bodyPr/>
          <a:lstStyle/>
          <a:p>
            <a:pPr marL="609600" indent="-609600" eaLnBrk="1" hangingPunct="1"/>
            <a:r>
              <a:rPr lang="th-TH" sz="4400" dirty="0"/>
              <a:t>จริยธรรมแห่งความสุจริต </a:t>
            </a:r>
            <a:r>
              <a:rPr lang="th-TH" sz="4400" dirty="0">
                <a:latin typeface="Angsana New" pitchFamily="18" charset="-34"/>
              </a:rPr>
              <a:t>(</a:t>
            </a:r>
            <a:r>
              <a:rPr lang="en-US" sz="4400" dirty="0">
                <a:latin typeface="Angsana New" pitchFamily="18" charset="-34"/>
              </a:rPr>
              <a:t>Honesty</a:t>
            </a:r>
            <a:r>
              <a:rPr lang="th-TH" sz="4400" dirty="0">
                <a:latin typeface="Angsana New" pitchFamily="18" charset="-34"/>
              </a:rPr>
              <a:t>)</a:t>
            </a:r>
          </a:p>
          <a:p>
            <a:pPr marL="609600" indent="-609600" eaLnBrk="1" hangingPunct="1"/>
            <a:r>
              <a:rPr lang="th-TH" sz="4400" dirty="0">
                <a:latin typeface="Angsana New" pitchFamily="18" charset="-34"/>
              </a:rPr>
              <a:t>ความเปิดเผย (</a:t>
            </a:r>
            <a:r>
              <a:rPr lang="en-US" sz="4400" dirty="0">
                <a:latin typeface="Angsana New" pitchFamily="18" charset="-34"/>
              </a:rPr>
              <a:t>Openness</a:t>
            </a:r>
            <a:r>
              <a:rPr lang="th-TH" sz="4400" dirty="0">
                <a:latin typeface="Angsana New" pitchFamily="18" charset="-34"/>
              </a:rPr>
              <a:t>)</a:t>
            </a:r>
          </a:p>
          <a:p>
            <a:pPr marL="609600" indent="-609600" eaLnBrk="1" hangingPunct="1"/>
            <a:r>
              <a:rPr lang="th-TH" sz="4400" dirty="0"/>
              <a:t>ความรับผิดชอบต่อสังคม </a:t>
            </a:r>
            <a:r>
              <a:rPr lang="th-TH" sz="4400" dirty="0">
                <a:latin typeface="Angsana New" pitchFamily="18" charset="-34"/>
              </a:rPr>
              <a:t>(</a:t>
            </a:r>
            <a:r>
              <a:rPr lang="en-US" sz="4400" dirty="0">
                <a:latin typeface="Angsana New" pitchFamily="18" charset="-34"/>
              </a:rPr>
              <a:t>Social Responsibility</a:t>
            </a:r>
            <a:r>
              <a:rPr lang="th-TH" sz="4400" dirty="0">
                <a:latin typeface="Angsana New" pitchFamily="18" charset="-34"/>
              </a:rPr>
              <a:t>)</a:t>
            </a:r>
            <a:endParaRPr lang="th-TH" sz="4400" dirty="0"/>
          </a:p>
          <a:p>
            <a:pPr marL="609600" indent="-609600" eaLnBrk="1" hangingPunct="1"/>
            <a:r>
              <a:rPr lang="th-TH" sz="4400" dirty="0"/>
              <a:t>ความเอื้ออาทรต่อผู้อื่น </a:t>
            </a:r>
            <a:r>
              <a:rPr lang="th-TH" sz="4400" dirty="0">
                <a:latin typeface="Angsana New" pitchFamily="18" charset="-34"/>
              </a:rPr>
              <a:t>(</a:t>
            </a:r>
            <a:r>
              <a:rPr lang="en-US" sz="4400" dirty="0">
                <a:latin typeface="Angsana New" pitchFamily="18" charset="-34"/>
              </a:rPr>
              <a:t>Coring for Others</a:t>
            </a:r>
            <a:r>
              <a:rPr lang="th-TH" sz="4400" dirty="0">
                <a:latin typeface="Angsana New" pitchFamily="18" charset="-34"/>
              </a:rPr>
              <a:t>)</a:t>
            </a:r>
            <a:r>
              <a:rPr lang="en-US" sz="4800" dirty="0"/>
              <a:t> </a:t>
            </a:r>
            <a:endParaRPr lang="th-TH" sz="4800" dirty="0"/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323850" y="476250"/>
            <a:ext cx="8569325" cy="1008063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th-TH" altLang="th-TH" sz="4800" b="1" dirty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คุณค่าที่เป็นความเชื่อมั่นของสมาชิกสหกรณ์</a:t>
            </a:r>
          </a:p>
        </p:txBody>
      </p:sp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7381844-139E-4857-9A72-4A1E99957B70}" type="slidenum">
              <a:rPr lang="en-US" altLang="th-TH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PE0184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3048000"/>
            <a:ext cx="25908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 descr="BD06982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431800"/>
            <a:ext cx="38100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4" descr="PE01460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447800"/>
            <a:ext cx="966788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5" descr="BD07153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4876800"/>
            <a:ext cx="1031875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6" descr="BD05515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4419600"/>
            <a:ext cx="137795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7" descr="BD05584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4800600"/>
            <a:ext cx="89535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6211888" y="1752600"/>
            <a:ext cx="14843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b="1">
                <a:latin typeface="Angsana New" pitchFamily="18" charset="-34"/>
              </a:rPr>
              <a:t>ที่ประชุมใหญ่</a:t>
            </a:r>
            <a:endParaRPr lang="en-GB" altLang="th-TH" b="1">
              <a:latin typeface="Angsana New" pitchFamily="18" charset="-34"/>
            </a:endParaRPr>
          </a:p>
        </p:txBody>
      </p:sp>
      <p:sp>
        <p:nvSpPr>
          <p:cNvPr id="113673" name="Text Box 9"/>
          <p:cNvSpPr txBox="1">
            <a:spLocks noChangeArrowheads="1"/>
          </p:cNvSpPr>
          <p:nvPr/>
        </p:nvSpPr>
        <p:spPr bwMode="auto">
          <a:xfrm>
            <a:off x="2057400" y="1676400"/>
            <a:ext cx="1944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b="1">
                <a:latin typeface="Angsana New" pitchFamily="18" charset="-34"/>
              </a:rPr>
              <a:t>ผู้ตรวจสอบกิจการ</a:t>
            </a:r>
            <a:endParaRPr lang="en-GB" altLang="th-TH" b="1">
              <a:latin typeface="Angsana New" pitchFamily="18" charset="-34"/>
            </a:endParaRPr>
          </a:p>
        </p:txBody>
      </p:sp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6858000" y="3962400"/>
            <a:ext cx="18462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b="1">
                <a:latin typeface="Angsana New" pitchFamily="18" charset="-34"/>
              </a:rPr>
              <a:t>คณะอนุกรรมการ</a:t>
            </a:r>
            <a:endParaRPr lang="en-GB" altLang="th-TH" b="1">
              <a:latin typeface="Angsana New" pitchFamily="18" charset="-34"/>
            </a:endParaRPr>
          </a:p>
        </p:txBody>
      </p:sp>
      <p:sp>
        <p:nvSpPr>
          <p:cNvPr id="113675" name="Text Box 11"/>
          <p:cNvSpPr txBox="1">
            <a:spLocks noChangeArrowheads="1"/>
          </p:cNvSpPr>
          <p:nvPr/>
        </p:nvSpPr>
        <p:spPr bwMode="auto">
          <a:xfrm>
            <a:off x="898525" y="5829300"/>
            <a:ext cx="974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b="1">
                <a:latin typeface="Angsana New" pitchFamily="18" charset="-34"/>
              </a:rPr>
              <a:t>ผู้จัดการ</a:t>
            </a:r>
            <a:endParaRPr lang="en-GB" altLang="th-TH" b="1">
              <a:latin typeface="Angsana New" pitchFamily="18" charset="-34"/>
            </a:endParaRPr>
          </a:p>
        </p:txBody>
      </p:sp>
      <p:sp>
        <p:nvSpPr>
          <p:cNvPr id="113676" name="Text Box 12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4419600" y="6019800"/>
            <a:ext cx="1836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b="1">
                <a:latin typeface="Angsana New" pitchFamily="18" charset="-34"/>
              </a:rPr>
              <a:t>เจ้าหน้าที่สหกรณ์</a:t>
            </a:r>
            <a:endParaRPr lang="en-GB" altLang="th-TH" b="1">
              <a:latin typeface="Angsana New" pitchFamily="18" charset="-34"/>
            </a:endParaRPr>
          </a:p>
        </p:txBody>
      </p:sp>
      <p:pic>
        <p:nvPicPr>
          <p:cNvPr id="113677" name="Picture 13" descr="BD05552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39000" y="4953000"/>
            <a:ext cx="1169988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8" name="Picture 14" descr="PE02716_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" y="2667000"/>
            <a:ext cx="1143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3679" name="AutoShape 15"/>
          <p:cNvCxnSpPr>
            <a:cxnSpLocks noChangeShapeType="1"/>
          </p:cNvCxnSpPr>
          <p:nvPr/>
        </p:nvCxnSpPr>
        <p:spPr bwMode="auto">
          <a:xfrm flipH="1">
            <a:off x="2286000" y="2284413"/>
            <a:ext cx="2057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13680" name="Text Box 16"/>
          <p:cNvSpPr txBox="1">
            <a:spLocks noChangeArrowheads="1"/>
          </p:cNvSpPr>
          <p:nvPr/>
        </p:nvSpPr>
        <p:spPr bwMode="auto">
          <a:xfrm>
            <a:off x="4641850" y="2300288"/>
            <a:ext cx="920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b="1">
                <a:latin typeface="Angsana New" pitchFamily="18" charset="-34"/>
              </a:rPr>
              <a:t>เลือกตั้ง</a:t>
            </a:r>
            <a:endParaRPr lang="en-GB" altLang="th-TH" b="1">
              <a:latin typeface="Angsana New" pitchFamily="18" charset="-34"/>
            </a:endParaRPr>
          </a:p>
        </p:txBody>
      </p:sp>
      <p:cxnSp>
        <p:nvCxnSpPr>
          <p:cNvPr id="113681" name="AutoShape 17"/>
          <p:cNvCxnSpPr>
            <a:cxnSpLocks noChangeShapeType="1"/>
          </p:cNvCxnSpPr>
          <p:nvPr/>
        </p:nvCxnSpPr>
        <p:spPr bwMode="auto">
          <a:xfrm>
            <a:off x="5715000" y="3581400"/>
            <a:ext cx="1219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13682" name="Text Box 18"/>
          <p:cNvSpPr txBox="1">
            <a:spLocks noChangeArrowheads="1"/>
          </p:cNvSpPr>
          <p:nvPr/>
        </p:nvSpPr>
        <p:spPr bwMode="auto">
          <a:xfrm>
            <a:off x="5791200" y="3124200"/>
            <a:ext cx="841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b="1">
                <a:latin typeface="Angsana New" pitchFamily="18" charset="-34"/>
              </a:rPr>
              <a:t>แต่งตั้ง</a:t>
            </a:r>
            <a:endParaRPr lang="en-GB" altLang="th-TH" b="1">
              <a:latin typeface="Angsana New" pitchFamily="18" charset="-34"/>
            </a:endParaRPr>
          </a:p>
        </p:txBody>
      </p:sp>
      <p:cxnSp>
        <p:nvCxnSpPr>
          <p:cNvPr id="113683" name="AutoShape 19"/>
          <p:cNvCxnSpPr>
            <a:cxnSpLocks noChangeShapeType="1"/>
          </p:cNvCxnSpPr>
          <p:nvPr/>
        </p:nvCxnSpPr>
        <p:spPr bwMode="auto">
          <a:xfrm rot="10800000" flipV="1">
            <a:off x="1516063" y="4038600"/>
            <a:ext cx="1379537" cy="381000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13684" name="Text Box 20"/>
          <p:cNvSpPr txBox="1">
            <a:spLocks noChangeArrowheads="1"/>
          </p:cNvSpPr>
          <p:nvPr/>
        </p:nvSpPr>
        <p:spPr bwMode="auto">
          <a:xfrm>
            <a:off x="2078038" y="3443288"/>
            <a:ext cx="8175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b="1" dirty="0">
                <a:latin typeface="Angsana New" pitchFamily="18" charset="-34"/>
              </a:rPr>
              <a:t>จัดจ้าง</a:t>
            </a:r>
            <a:endParaRPr lang="en-GB" altLang="th-TH" b="1" dirty="0">
              <a:latin typeface="Angsana New" pitchFamily="18" charset="-34"/>
            </a:endParaRPr>
          </a:p>
        </p:txBody>
      </p:sp>
      <p:cxnSp>
        <p:nvCxnSpPr>
          <p:cNvPr id="113685" name="AutoShape 21"/>
          <p:cNvCxnSpPr>
            <a:cxnSpLocks noChangeShapeType="1"/>
            <a:stCxn id="113675" idx="2"/>
          </p:cNvCxnSpPr>
          <p:nvPr/>
        </p:nvCxnSpPr>
        <p:spPr bwMode="auto">
          <a:xfrm rot="5400000" flipH="1" flipV="1">
            <a:off x="2112963" y="5278438"/>
            <a:ext cx="342900" cy="1797050"/>
          </a:xfrm>
          <a:prstGeom prst="bentConnector3">
            <a:avLst>
              <a:gd name="adj1" fmla="val -6666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13686" name="AutoShape 22"/>
          <p:cNvCxnSpPr>
            <a:cxnSpLocks noChangeShapeType="1"/>
            <a:stCxn id="113675" idx="2"/>
          </p:cNvCxnSpPr>
          <p:nvPr/>
        </p:nvCxnSpPr>
        <p:spPr bwMode="auto">
          <a:xfrm rot="5400000" flipH="1" flipV="1">
            <a:off x="2721769" y="4660107"/>
            <a:ext cx="352425" cy="3024187"/>
          </a:xfrm>
          <a:prstGeom prst="bentConnector3">
            <a:avLst>
              <a:gd name="adj1" fmla="val -6486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13687" name="AutoShape 23"/>
          <p:cNvCxnSpPr>
            <a:cxnSpLocks noChangeShapeType="1"/>
            <a:stCxn id="113675" idx="2"/>
          </p:cNvCxnSpPr>
          <p:nvPr/>
        </p:nvCxnSpPr>
        <p:spPr bwMode="auto">
          <a:xfrm rot="5400000" flipH="1" flipV="1">
            <a:off x="3676650" y="3633788"/>
            <a:ext cx="423863" cy="5005387"/>
          </a:xfrm>
          <a:prstGeom prst="bentConnector4">
            <a:avLst>
              <a:gd name="adj1" fmla="val -53931"/>
              <a:gd name="adj2" fmla="val 99838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13688" name="AutoShape 24"/>
          <p:cNvCxnSpPr>
            <a:cxnSpLocks noChangeShapeType="1"/>
            <a:stCxn id="113675" idx="2"/>
          </p:cNvCxnSpPr>
          <p:nvPr/>
        </p:nvCxnSpPr>
        <p:spPr bwMode="auto">
          <a:xfrm rot="5400000" flipH="1" flipV="1">
            <a:off x="4388644" y="2912269"/>
            <a:ext cx="433388" cy="6438900"/>
          </a:xfrm>
          <a:prstGeom prst="bentConnector3">
            <a:avLst>
              <a:gd name="adj1" fmla="val -5274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pic>
        <p:nvPicPr>
          <p:cNvPr id="113689" name="Picture 25" descr="PE01561_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10400" y="2819400"/>
            <a:ext cx="1757363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3690" name="AutoShape 26"/>
          <p:cNvCxnSpPr>
            <a:cxnSpLocks noChangeShapeType="1"/>
          </p:cNvCxnSpPr>
          <p:nvPr/>
        </p:nvCxnSpPr>
        <p:spPr bwMode="auto">
          <a:xfrm rot="10800000">
            <a:off x="1524000" y="3276600"/>
            <a:ext cx="1524000" cy="9842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</p:cxnSp>
      <p:pic>
        <p:nvPicPr>
          <p:cNvPr id="113691" name="Picture 27" descr="BS02064_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15000" y="5029200"/>
            <a:ext cx="936625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92" name="Text Box 28"/>
          <p:cNvSpPr txBox="1">
            <a:spLocks noChangeArrowheads="1"/>
          </p:cNvSpPr>
          <p:nvPr/>
        </p:nvSpPr>
        <p:spPr bwMode="auto">
          <a:xfrm>
            <a:off x="0" y="3581400"/>
            <a:ext cx="1944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b="1">
                <a:latin typeface="Angsana New" pitchFamily="18" charset="-34"/>
              </a:rPr>
              <a:t>ผู้ตรวจสอบภายใน</a:t>
            </a:r>
            <a:endParaRPr lang="en-GB" altLang="th-TH" b="1">
              <a:latin typeface="Angsana New" pitchFamily="18" charset="-34"/>
            </a:endParaRPr>
          </a:p>
        </p:txBody>
      </p:sp>
      <p:sp>
        <p:nvSpPr>
          <p:cNvPr id="25629" name="Text Box 29"/>
          <p:cNvSpPr txBox="1">
            <a:spLocks noChangeArrowheads="1"/>
          </p:cNvSpPr>
          <p:nvPr/>
        </p:nvSpPr>
        <p:spPr bwMode="auto">
          <a:xfrm>
            <a:off x="8061325" y="1143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th-TH" b="1">
              <a:latin typeface="Angsana New" pitchFamily="18" charset="-34"/>
            </a:endParaRPr>
          </a:p>
        </p:txBody>
      </p:sp>
      <p:sp>
        <p:nvSpPr>
          <p:cNvPr id="113694" name="AutoShape 30"/>
          <p:cNvSpPr>
            <a:spLocks noChangeArrowheads="1"/>
          </p:cNvSpPr>
          <p:nvPr/>
        </p:nvSpPr>
        <p:spPr bwMode="auto">
          <a:xfrm>
            <a:off x="6096000" y="228600"/>
            <a:ext cx="609600" cy="457200"/>
          </a:xfrm>
          <a:prstGeom prst="star8">
            <a:avLst>
              <a:gd name="adj" fmla="val 38250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th-TH" b="1">
                <a:solidFill>
                  <a:schemeClr val="bg1"/>
                </a:solidFill>
                <a:latin typeface="Angsana New" pitchFamily="18" charset="-34"/>
              </a:rPr>
              <a:t>1</a:t>
            </a:r>
          </a:p>
        </p:txBody>
      </p:sp>
      <p:sp>
        <p:nvSpPr>
          <p:cNvPr id="113695" name="AutoShape 31"/>
          <p:cNvSpPr>
            <a:spLocks noChangeArrowheads="1"/>
          </p:cNvSpPr>
          <p:nvPr/>
        </p:nvSpPr>
        <p:spPr bwMode="auto">
          <a:xfrm>
            <a:off x="3581400" y="2667000"/>
            <a:ext cx="609600" cy="457200"/>
          </a:xfrm>
          <a:prstGeom prst="star8">
            <a:avLst>
              <a:gd name="adj" fmla="val 38250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th-TH" b="1" dirty="0">
                <a:solidFill>
                  <a:schemeClr val="bg1"/>
                </a:solidFill>
                <a:latin typeface="Angsana New" pitchFamily="18" charset="-34"/>
              </a:rPr>
              <a:t>2</a:t>
            </a:r>
          </a:p>
        </p:txBody>
      </p:sp>
      <p:sp>
        <p:nvSpPr>
          <p:cNvPr id="113696" name="AutoShape 32"/>
          <p:cNvSpPr>
            <a:spLocks noChangeArrowheads="1"/>
          </p:cNvSpPr>
          <p:nvPr/>
        </p:nvSpPr>
        <p:spPr bwMode="auto">
          <a:xfrm>
            <a:off x="5029200" y="5410200"/>
            <a:ext cx="609600" cy="457200"/>
          </a:xfrm>
          <a:prstGeom prst="star8">
            <a:avLst>
              <a:gd name="adj" fmla="val 38250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th-TH" b="1" dirty="0">
                <a:solidFill>
                  <a:schemeClr val="bg1"/>
                </a:solidFill>
                <a:latin typeface="Angsana New" pitchFamily="18" charset="-34"/>
              </a:rPr>
              <a:t>3</a:t>
            </a:r>
          </a:p>
        </p:txBody>
      </p:sp>
      <p:sp>
        <p:nvSpPr>
          <p:cNvPr id="113697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4986342" cy="1042988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th-TH" altLang="th-TH" sz="6000" b="1" dirty="0">
                <a:solidFill>
                  <a:srgbClr val="FF3300"/>
                </a:solidFill>
                <a:latin typeface="Angsana New" pitchFamily="18" charset="-34"/>
                <a:cs typeface="Angsana New" pitchFamily="18" charset="-34"/>
              </a:rPr>
              <a:t>โครงสร้างของสหกรณ์</a:t>
            </a:r>
          </a:p>
        </p:txBody>
      </p:sp>
      <p:sp>
        <p:nvSpPr>
          <p:cNvPr id="113698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971800" y="4267200"/>
            <a:ext cx="2971800" cy="381000"/>
          </a:xfrm>
          <a:prstGeom prst="actionButtonBlank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altLang="th-TH" sz="3200" b="1">
                <a:latin typeface="Angsana New" pitchFamily="18" charset="-34"/>
              </a:rPr>
              <a:t>คณะกรรมการดำเนินการ</a:t>
            </a:r>
          </a:p>
        </p:txBody>
      </p:sp>
      <p:cxnSp>
        <p:nvCxnSpPr>
          <p:cNvPr id="113699" name="AutoShape 35"/>
          <p:cNvCxnSpPr>
            <a:cxnSpLocks noChangeShapeType="1"/>
          </p:cNvCxnSpPr>
          <p:nvPr/>
        </p:nvCxnSpPr>
        <p:spPr bwMode="auto">
          <a:xfrm rot="5400000">
            <a:off x="4000500" y="1866900"/>
            <a:ext cx="1524000" cy="8382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9AAFF4E-3930-4F71-9041-C87F8B46E027}" type="slidenum">
              <a:rPr lang="en-US" altLang="th-TH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1071563" y="2071688"/>
            <a:ext cx="7358062" cy="3857625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cs typeface="Angsana New" pitchFamily="18" charset="-34"/>
            </a:endParaRPr>
          </a:p>
        </p:txBody>
      </p:sp>
      <p:sp>
        <p:nvSpPr>
          <p:cNvPr id="26627" name="TextBox 7"/>
          <p:cNvSpPr txBox="1">
            <a:spLocks noChangeArrowheads="1"/>
          </p:cNvSpPr>
          <p:nvPr/>
        </p:nvSpPr>
        <p:spPr bwMode="auto">
          <a:xfrm>
            <a:off x="1328738" y="2276475"/>
            <a:ext cx="6843712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. สมาชิกต้องปฏิบัติตามกฎหมาย ระเบียบ ข้อบังคับ มติและคำสั่ง ของสหกรณ์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. ส่งเสริมสนับสนุนกิจการของสหกรณ์ เพื่อให้สหกรณ์เป็นองค์กร ที่เข้มแข็ง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. ร่วมมือกับคณะกรรมการดำเนินงานและพัฒนาสหกรณ์ ให้เจริญ รุ่งเรือง มั่นคง และสอดส่องดูแลกิจการของสหกรณ์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. สมาชิกสามัญมีสิทธิเสนอหรือได้รับเลือกเป็นกรรมการดำเนินการ สหกรณ์ หรือผู้ตรวจสอบกิจการของสหกรณ์</a:t>
            </a:r>
            <a:endParaRPr lang="th-TH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ม้วนกระดาษแนวนอน 4"/>
          <p:cNvSpPr/>
          <p:nvPr/>
        </p:nvSpPr>
        <p:spPr>
          <a:xfrm>
            <a:off x="1258888" y="92075"/>
            <a:ext cx="6769100" cy="1871663"/>
          </a:xfrm>
          <a:prstGeom prst="horizontalScroll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สิทธิและหน้าที่ของสมาชิกสหกรณ์</a:t>
            </a:r>
          </a:p>
        </p:txBody>
      </p:sp>
      <p:pic>
        <p:nvPicPr>
          <p:cNvPr id="64515" name="Picture 3" descr="D:\COOP_TEMP\KTB\KTB_add_ON_BY_Pannatat\f7ed929abc852dedf2e1ac999c8d48d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714620"/>
            <a:ext cx="604798" cy="604798"/>
          </a:xfrm>
          <a:prstGeom prst="rect">
            <a:avLst/>
          </a:prstGeom>
          <a:noFill/>
        </p:spPr>
      </p:pic>
      <p:pic>
        <p:nvPicPr>
          <p:cNvPr id="64516" name="Picture 4" descr="D:\COOP_TEMP\KTB\KTB_add_ON_BY_Pannatat\png-clipart-cranberry-country-chamber-of-commerce-board-of-directors-management-chairman-corporation-others-miscellaneous-company-thumbnai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00636"/>
            <a:ext cx="1285884" cy="1285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มุมมน 5"/>
          <p:cNvSpPr/>
          <p:nvPr/>
        </p:nvSpPr>
        <p:spPr>
          <a:xfrm>
            <a:off x="928688" y="1357313"/>
            <a:ext cx="7358062" cy="5072062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cs typeface="Angsana New" pitchFamily="18" charset="-34"/>
            </a:endParaRPr>
          </a:p>
        </p:txBody>
      </p:sp>
      <p:sp>
        <p:nvSpPr>
          <p:cNvPr id="27651" name="TextBox 7"/>
          <p:cNvSpPr txBox="1">
            <a:spLocks noChangeArrowheads="1"/>
          </p:cNvSpPr>
          <p:nvPr/>
        </p:nvSpPr>
        <p:spPr bwMode="auto">
          <a:xfrm>
            <a:off x="1443038" y="1484313"/>
            <a:ext cx="6415087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. สมาชิกควรเข้าร่วมประชุมใหญ่สามัญ เพื่อเสนอความคิดเห็น ออกเสียงลงคะแนนมติต่างๆ ที่สำคัญของสหกรณ์ (ยกเว้นสมาชิกสมทบ)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. สมาชิกสามัญมีสิทธิได้รับบริการทางธุรกิจทุกประเภทของสหกรณ์ ออมทรัพย์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7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. สมาชิกสามัญมีสิทธิในการค้ำประกันเงินกู้ของสหกรณ์ตามระเบียบ ของสหกรณ์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8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. สมาชิกทุกประเภทมีสิทธิได้รับบริการวิชาการจากสหกรณ์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9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. สมาชิกทุกประเภทมีสิทธิได้รับสวัสดิการตามระเบียบ ข้อบังคับ มติและคำสั่งของสหกรณ์</a:t>
            </a:r>
          </a:p>
        </p:txBody>
      </p:sp>
      <p:sp>
        <p:nvSpPr>
          <p:cNvPr id="5" name="ม้วนกระดาษแนวนอน 4"/>
          <p:cNvSpPr/>
          <p:nvPr/>
        </p:nvSpPr>
        <p:spPr>
          <a:xfrm>
            <a:off x="1403350" y="-77788"/>
            <a:ext cx="6408738" cy="1449388"/>
          </a:xfrm>
          <a:prstGeom prst="horizontalScroll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สิทธิและหน้าที่ของสมาชิกสหกรณ์</a:t>
            </a:r>
            <a:r>
              <a:rPr lang="th-TH" sz="4000" b="1" dirty="0">
                <a:solidFill>
                  <a:schemeClr val="bg1"/>
                </a:solidFill>
                <a:cs typeface="Angsana New" pitchFamily="18" charset="-34"/>
              </a:rPr>
              <a:t>(ต่อ)</a:t>
            </a: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3000" y="5316538"/>
            <a:ext cx="199866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คำบรรยายภาพแบบสี่เหลี่ยมมุมมน 8"/>
          <p:cNvSpPr/>
          <p:nvPr/>
        </p:nvSpPr>
        <p:spPr>
          <a:xfrm>
            <a:off x="571472" y="4286256"/>
            <a:ext cx="6643734" cy="1285884"/>
          </a:xfrm>
          <a:prstGeom prst="wedgeRoundRectCallout">
            <a:avLst>
              <a:gd name="adj1" fmla="val 43906"/>
              <a:gd name="adj2" fmla="val 9064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2000240"/>
            <a:ext cx="8929718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สหกรณ์ออมทรัพย์สาธารณสุขจังหวัดอุดรธานี จำกัด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313" y="3127067"/>
            <a:ext cx="8715405" cy="7699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dirty="0">
                <a:cs typeface="Angsana New" pitchFamily="18" charset="-34"/>
              </a:rPr>
              <a:t>การเงินมั่นคง ลงทุนมั่นใจ อนาคตสดใส วางใจสหกรณ์</a:t>
            </a:r>
          </a:p>
        </p:txBody>
      </p:sp>
      <p:pic>
        <p:nvPicPr>
          <p:cNvPr id="28678" name="Picture 1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42852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/>
          <p:nvPr/>
        </p:nvSpPr>
        <p:spPr>
          <a:xfrm>
            <a:off x="71406" y="4286256"/>
            <a:ext cx="712879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มารู้จักสหกรณ์ของเรากันเถอะ</a:t>
            </a:r>
          </a:p>
        </p:txBody>
      </p:sp>
      <p:pic>
        <p:nvPicPr>
          <p:cNvPr id="8" name="รูปภาพ 7" descr="ner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454" y="4357694"/>
            <a:ext cx="2214546" cy="25190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C3257E-AD66-4048-A4AD-AF26A9462A07}" type="slidenum">
              <a:rPr lang="en-GB"/>
              <a:pPr>
                <a:defRPr/>
              </a:pPr>
              <a:t>26</a:t>
            </a:fld>
            <a:endParaRPr lang="en-GB" dirty="0"/>
          </a:p>
        </p:txBody>
      </p:sp>
      <p:sp>
        <p:nvSpPr>
          <p:cNvPr id="1792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42938"/>
            <a:ext cx="9144000" cy="1411287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7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Angsana New" pitchFamily="18" charset="-34"/>
              </a:rPr>
              <a:t>ประวัติสหกรณ์ </a:t>
            </a:r>
          </a:p>
        </p:txBody>
      </p:sp>
      <p:sp>
        <p:nvSpPr>
          <p:cNvPr id="29700" name="สี่เหลี่ยมผืนผ้า 6"/>
          <p:cNvSpPr>
            <a:spLocks noChangeArrowheads="1"/>
          </p:cNvSpPr>
          <p:nvPr/>
        </p:nvSpPr>
        <p:spPr bwMode="auto">
          <a:xfrm>
            <a:off x="500063" y="2967038"/>
            <a:ext cx="835818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5400" b="1" dirty="0">
                <a:latin typeface="Calibri" pitchFamily="34" charset="0"/>
              </a:rPr>
              <a:t>ก่อตั้งเมื่อ        28  สิงหาคม  2534</a:t>
            </a:r>
          </a:p>
          <a:p>
            <a:r>
              <a:rPr lang="th-TH" sz="5400" b="1" dirty="0">
                <a:latin typeface="Calibri" pitchFamily="34" charset="0"/>
              </a:rPr>
              <a:t>สมาชิก           จำนวน       117 คน</a:t>
            </a:r>
          </a:p>
          <a:p>
            <a:r>
              <a:rPr lang="th-TH" sz="5400" b="1" dirty="0">
                <a:latin typeface="Calibri" pitchFamily="34" charset="0"/>
              </a:rPr>
              <a:t>ทุนดำเนินงาน  จำนวน 199,290 บาท</a:t>
            </a:r>
          </a:p>
        </p:txBody>
      </p:sp>
      <p:pic>
        <p:nvPicPr>
          <p:cNvPr id="29701" name="Picture 1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500063"/>
            <a:ext cx="19939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สหกรณ์ออมทรัพย์สาธารณสุขจังหวัดอุดรธานี จำกัด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818" y="1571612"/>
            <a:ext cx="328614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ngsana New" pitchFamily="18" charset="-34"/>
              </a:rPr>
              <a:t>ที่อยู่</a:t>
            </a:r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5072063" y="2428875"/>
            <a:ext cx="38576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200" dirty="0">
                <a:latin typeface="Calibri" pitchFamily="34" charset="0"/>
              </a:rPr>
              <a:t>4/1   ถ.อธิบดี ต.หมากแข้ง </a:t>
            </a:r>
          </a:p>
          <a:p>
            <a:r>
              <a:rPr lang="th-TH" sz="3200" dirty="0">
                <a:latin typeface="Calibri" pitchFamily="34" charset="0"/>
              </a:rPr>
              <a:t>อ.เมือง   จ.อุดรธานี 41000</a:t>
            </a:r>
          </a:p>
          <a:p>
            <a:r>
              <a:rPr lang="th-TH" sz="3200" dirty="0">
                <a:latin typeface="Calibri" pitchFamily="34" charset="0"/>
              </a:rPr>
              <a:t>โทรศัพท์. (042) 249407</a:t>
            </a:r>
          </a:p>
          <a:p>
            <a:pPr algn="ctr"/>
            <a:r>
              <a:rPr lang="th-TH" sz="3200" dirty="0">
                <a:latin typeface="Calibri" pitchFamily="34" charset="0"/>
              </a:rPr>
              <a:t>   (042) 211561</a:t>
            </a:r>
          </a:p>
          <a:p>
            <a:r>
              <a:rPr lang="th-TH" sz="3200" dirty="0">
                <a:latin typeface="Calibri" pitchFamily="34" charset="0"/>
              </a:rPr>
              <a:t>โทรสาร. ต่อ 108 </a:t>
            </a:r>
          </a:p>
          <a:p>
            <a:r>
              <a:rPr lang="en-US" sz="2000" dirty="0">
                <a:latin typeface="Calibri" pitchFamily="34" charset="0"/>
              </a:rPr>
              <a:t>Website: </a:t>
            </a:r>
            <a:r>
              <a:rPr lang="en-US" sz="2000" dirty="0">
                <a:latin typeface="Calibri" pitchFamily="34" charset="0"/>
                <a:hlinkClick r:id="rId2"/>
              </a:rPr>
              <a:t>www.udcoop.com</a:t>
            </a:r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Email:     </a:t>
            </a:r>
            <a:r>
              <a:rPr lang="en-US" sz="1600" dirty="0">
                <a:latin typeface="Calibri" pitchFamily="34" charset="0"/>
                <a:hlinkClick r:id="rId3"/>
              </a:rPr>
              <a:t>udcoop_moph@hotmail.com</a:t>
            </a:r>
            <a:endParaRPr lang="en-US" sz="1600" dirty="0">
              <a:latin typeface="Calibri" pitchFamily="34" charset="0"/>
            </a:endParaRPr>
          </a:p>
          <a:p>
            <a:r>
              <a:rPr lang="en-US" sz="1600" dirty="0" err="1">
                <a:latin typeface="Calibri" pitchFamily="34" charset="0"/>
              </a:rPr>
              <a:t>Facebook</a:t>
            </a:r>
            <a:r>
              <a:rPr lang="en-US" sz="1600" dirty="0">
                <a:latin typeface="Calibri" pitchFamily="34" charset="0"/>
              </a:rPr>
              <a:t>: </a:t>
            </a:r>
            <a:r>
              <a:rPr lang="en-US" sz="1600" dirty="0">
                <a:latin typeface="Calibri" pitchFamily="34" charset="0"/>
                <a:hlinkClick r:id="rId4"/>
              </a:rPr>
              <a:t>www.facebook.com/udcoop</a:t>
            </a:r>
            <a:endParaRPr lang="en-US" sz="1600" dirty="0">
              <a:latin typeface="Calibri" pitchFamily="34" charset="0"/>
            </a:endParaRPr>
          </a:p>
          <a:p>
            <a:endParaRPr lang="th-TH" sz="2000" dirty="0">
              <a:latin typeface="Calibri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3" y="2000240"/>
            <a:ext cx="4499114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6" name="Picture 1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88" y="1279525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00034" y="2357430"/>
            <a:ext cx="8229600" cy="157163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คณะกรรมการดำเนินงาน ชุดที่ </a:t>
            </a:r>
            <a:r>
              <a:rPr lang="en-US" sz="4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th-TH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4929188"/>
            <a:ext cx="3071812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571480"/>
            <a:ext cx="1587506" cy="1587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357175" y="5669837"/>
            <a:ext cx="2357437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400" dirty="0"/>
              <a:t>นายสุรัตน์  </a:t>
            </a:r>
            <a:r>
              <a:rPr lang="th-TH" sz="2400" dirty="0" err="1"/>
              <a:t>กัณ</a:t>
            </a:r>
            <a:r>
              <a:rPr lang="th-TH" sz="2400" dirty="0"/>
              <a:t>หา</a:t>
            </a:r>
            <a:br>
              <a:rPr lang="th-TH" sz="2400" dirty="0"/>
            </a:br>
            <a:r>
              <a:rPr lang="th-TH" sz="2400" dirty="0"/>
              <a:t>รองประธานกรรมการ 1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428860" y="5669837"/>
            <a:ext cx="235743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400" dirty="0"/>
              <a:t>นายบุญ</a:t>
            </a:r>
            <a:r>
              <a:rPr lang="th-TH" sz="2400" dirty="0" err="1"/>
              <a:t>โฮม</a:t>
            </a:r>
            <a:r>
              <a:rPr lang="th-TH" sz="2400" dirty="0"/>
              <a:t>  ผิวฝ้าย</a:t>
            </a:r>
          </a:p>
          <a:p>
            <a:pPr algn="ctr">
              <a:defRPr/>
            </a:pPr>
            <a:r>
              <a:rPr lang="th-TH" sz="2400" dirty="0"/>
              <a:t>รองประธานกรรมการ 2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500532" y="5669837"/>
            <a:ext cx="235743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400" dirty="0"/>
              <a:t>นางสุชีวา  ศรีภิรมย์</a:t>
            </a:r>
            <a:br>
              <a:rPr lang="th-TH" sz="2400" dirty="0"/>
            </a:br>
            <a:r>
              <a:rPr lang="th-TH" sz="2400" dirty="0"/>
              <a:t>เหรัญญิก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6643657" y="5665074"/>
            <a:ext cx="235743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400" dirty="0"/>
              <a:t>น.ส.</a:t>
            </a:r>
            <a:r>
              <a:rPr lang="th-TH" sz="2400" dirty="0" err="1"/>
              <a:t>ศิวาการ</a:t>
            </a:r>
            <a:r>
              <a:rPr lang="th-TH" sz="2400" dirty="0"/>
              <a:t>  จันทะไทย</a:t>
            </a:r>
            <a:br>
              <a:rPr lang="th-TH" sz="2400" dirty="0"/>
            </a:br>
            <a:r>
              <a:rPr lang="th-TH" sz="2400" dirty="0"/>
              <a:t>เลขานุการ</a:t>
            </a:r>
          </a:p>
        </p:txBody>
      </p:sp>
      <p:sp>
        <p:nvSpPr>
          <p:cNvPr id="15" name="ชื่อเรื่อง 14"/>
          <p:cNvSpPr>
            <a:spLocks noGrp="1"/>
          </p:cNvSpPr>
          <p:nvPr>
            <p:ph type="title"/>
          </p:nvPr>
        </p:nvSpPr>
        <p:spPr>
          <a:xfrm>
            <a:off x="628680" y="71414"/>
            <a:ext cx="8229600" cy="107157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b="1" dirty="0"/>
              <a:t>คณะกรรมการอำนวยการ</a:t>
            </a:r>
            <a:endParaRPr lang="th-TH" dirty="0"/>
          </a:p>
        </p:txBody>
      </p:sp>
      <p:pic>
        <p:nvPicPr>
          <p:cNvPr id="19" name="Picture 3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57298" cy="1357298"/>
          </a:xfrm>
          <a:prstGeom prst="rect">
            <a:avLst/>
          </a:prstGeom>
          <a:noFill/>
        </p:spPr>
      </p:pic>
      <p:pic>
        <p:nvPicPr>
          <p:cNvPr id="16" name="Picture 10" descr="http://www.udcoop.com/web/wp-content/uploads/2020/11/siwakan_juntachai-226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7586" y="3987804"/>
            <a:ext cx="1220399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6" descr="https://www.udcoop.com/web/wp-content/uploads/2021/11/suchee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229" y="4017966"/>
            <a:ext cx="1249125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https://www.udcoop.com/web/wp-content/uploads/2021/11/boonhom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5969" y="4005266"/>
            <a:ext cx="1265039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http://www.udcoop.com/web/wp-content/uploads/2020/11/surat_kanha-207x300.jpg"/>
          <p:cNvPicPr>
            <a:picLocks noChangeAspect="1" noChangeArrowheads="1"/>
          </p:cNvPicPr>
          <p:nvPr/>
        </p:nvPicPr>
        <p:blipFill>
          <a:blip r:embed="rId6"/>
          <a:srcRect b="3787"/>
          <a:stretch>
            <a:fillRect/>
          </a:stretch>
        </p:blipFill>
        <p:spPr bwMode="auto">
          <a:xfrm>
            <a:off x="913528" y="4017966"/>
            <a:ext cx="1229300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1" name="สี่เหลี่ยมผืนผ้า 4"/>
          <p:cNvSpPr>
            <a:spLocks noChangeArrowheads="1"/>
          </p:cNvSpPr>
          <p:nvPr/>
        </p:nvSpPr>
        <p:spPr bwMode="auto">
          <a:xfrm>
            <a:off x="2286016" y="3169507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 dirty="0"/>
              <a:t>นายสาคร  รอดขันเมือง</a:t>
            </a:r>
          </a:p>
          <a:p>
            <a:pPr algn="ctr"/>
            <a:r>
              <a:rPr lang="th-TH" sz="2400" b="1" dirty="0"/>
              <a:t>ประธานกรรมการดำเนินการ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1166324"/>
            <a:ext cx="1500197" cy="20331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928688" y="2643188"/>
            <a:ext cx="7358062" cy="3000375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cs typeface="Angsana New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2988" y="2781300"/>
            <a:ext cx="7273925" cy="2862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cs typeface="+mj-cs"/>
              </a:rPr>
              <a:t>มาตรา 4 แห่งพระราชบัญญัติสหกรณ์ พ.ศ. 2542</a:t>
            </a:r>
            <a:endParaRPr lang="en-US" sz="3600" b="1" dirty="0">
              <a:cs typeface="+mj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cs typeface="+mj-cs"/>
              </a:rPr>
              <a:t>“</a:t>
            </a:r>
            <a:r>
              <a:rPr lang="th-TH" sz="3600" b="1" dirty="0">
                <a:cs typeface="+mj-cs"/>
              </a:rPr>
              <a:t>สหกรณ์</a:t>
            </a:r>
            <a:r>
              <a:rPr lang="en-US" sz="3600" b="1" dirty="0">
                <a:cs typeface="+mj-cs"/>
              </a:rPr>
              <a:t>” </a:t>
            </a:r>
            <a:r>
              <a:rPr lang="th-TH" sz="3600" b="1" dirty="0">
                <a:cs typeface="+mj-cs"/>
              </a:rPr>
              <a:t>หมายความว่า คณะบุคคลซึ่งร่วมกันดำเนินกิจการเพื่อประโยชน์ทางเศรษฐกิจและสังคม โดยช่วยตนเองและช่วยเหลือซึ่งกันและกัน และได้จดทะเบียน </a:t>
            </a:r>
            <a:br>
              <a:rPr lang="th-TH" sz="3600" b="1" dirty="0">
                <a:cs typeface="+mj-cs"/>
              </a:rPr>
            </a:br>
            <a:r>
              <a:rPr lang="th-TH" sz="3600" b="1" dirty="0">
                <a:cs typeface="+mj-cs"/>
              </a:rPr>
              <a:t>ตามพระราชบัญญัตินี้</a:t>
            </a: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928662" y="425904"/>
            <a:ext cx="7171730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72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kern="10" dirty="0">
                <a:solidFill>
                  <a:schemeClr val="tx2">
                    <a:lumMod val="75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ngsana New" panose="02020603050405020304" pitchFamily="18" charset="-34"/>
              </a:rPr>
              <a:t>ความหมายของ </a:t>
            </a:r>
            <a:r>
              <a:rPr lang="th-TH" sz="48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ngsana New" panose="02020603050405020304" pitchFamily="18" charset="-34"/>
              </a:rPr>
              <a:t>“</a:t>
            </a:r>
            <a:r>
              <a:rPr lang="th-TH" sz="4800" b="1" kern="10" dirty="0"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ngsana New" panose="02020603050405020304" pitchFamily="18" charset="-34"/>
              </a:rPr>
              <a:t>สหกรณ์</a:t>
            </a:r>
            <a:r>
              <a:rPr lang="en-US" sz="48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ngsana New" panose="02020603050405020304" pitchFamily="18" charset="-34"/>
              </a:rPr>
              <a:t>”</a:t>
            </a:r>
            <a:endParaRPr lang="th-TH" sz="48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ngsana New" panose="02020603050405020304" pitchFamily="18" charset="-3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285737" y="5724557"/>
            <a:ext cx="2357437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400" dirty="0"/>
              <a:t>นาง</a:t>
            </a:r>
            <a:r>
              <a:rPr lang="th-TH" sz="2400" dirty="0" err="1"/>
              <a:t>จารุณี</a:t>
            </a:r>
            <a:r>
              <a:rPr lang="th-TH" sz="2400" dirty="0"/>
              <a:t>  ดวงศรีกรรมการเงินกู้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285984" y="5697197"/>
            <a:ext cx="242889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dirty="0"/>
              <a:t>นาย</a:t>
            </a:r>
            <a:r>
              <a:rPr lang="th-TH" sz="2400" dirty="0" err="1"/>
              <a:t>สรา</a:t>
            </a:r>
            <a:r>
              <a:rPr lang="th-TH" sz="2400" dirty="0"/>
              <a:t>วุฒิ  </a:t>
            </a:r>
            <a:r>
              <a:rPr lang="th-TH" sz="2400" dirty="0" err="1"/>
              <a:t>ริด</a:t>
            </a:r>
            <a:r>
              <a:rPr lang="th-TH" sz="2400" dirty="0"/>
              <a:t>เขียวกรรมการเงินกู้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500562" y="5697197"/>
            <a:ext cx="228601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dirty="0"/>
              <a:t>นาย</a:t>
            </a:r>
            <a:r>
              <a:rPr lang="th-TH" sz="2400" dirty="0" err="1"/>
              <a:t>ณัฐวุธ</a:t>
            </a:r>
            <a:r>
              <a:rPr lang="th-TH" sz="2400" dirty="0"/>
              <a:t>  แสงพรหมกรรมการเงินกู้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6572264" y="5697197"/>
            <a:ext cx="228603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dirty="0"/>
              <a:t>นายนิทัศน์  น้อยจันอัด </a:t>
            </a:r>
            <a:br>
              <a:rPr lang="th-TH" sz="2400" dirty="0"/>
            </a:br>
            <a:r>
              <a:rPr lang="th-TH" sz="2400" dirty="0"/>
              <a:t>เลขานุการ กรรมการเงินกู้</a:t>
            </a:r>
          </a:p>
        </p:txBody>
      </p:sp>
      <p:sp>
        <p:nvSpPr>
          <p:cNvPr id="15" name="ชื่อเรื่อง 14"/>
          <p:cNvSpPr>
            <a:spLocks noGrp="1"/>
          </p:cNvSpPr>
          <p:nvPr>
            <p:ph type="title"/>
          </p:nvPr>
        </p:nvSpPr>
        <p:spPr>
          <a:xfrm>
            <a:off x="628680" y="142828"/>
            <a:ext cx="8229600" cy="1000108"/>
          </a:xfrm>
          <a:solidFill>
            <a:schemeClr val="accent3">
              <a:shade val="51000"/>
              <a:satMod val="13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b="1" dirty="0"/>
              <a:t>คณะกรรมการเงินกู้</a:t>
            </a:r>
          </a:p>
        </p:txBody>
      </p:sp>
      <p:pic>
        <p:nvPicPr>
          <p:cNvPr id="19" name="Picture 3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0" y="-24"/>
            <a:ext cx="1357298" cy="1357298"/>
          </a:xfrm>
          <a:prstGeom prst="rect">
            <a:avLst/>
          </a:prstGeom>
          <a:noFill/>
        </p:spPr>
      </p:pic>
      <p:pic>
        <p:nvPicPr>
          <p:cNvPr id="3" name="Picture 4" descr="https://www.udcoop.com/web/wp-content/uploads/2020/11/nokted_wongkat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199499"/>
            <a:ext cx="1500198" cy="19932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3000" r="3999"/>
          <a:stretch>
            <a:fillRect/>
          </a:stretch>
        </p:blipFill>
        <p:spPr bwMode="auto">
          <a:xfrm>
            <a:off x="849273" y="4066271"/>
            <a:ext cx="1247195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b="7826"/>
          <a:stretch>
            <a:fillRect/>
          </a:stretch>
        </p:blipFill>
        <p:spPr bwMode="auto">
          <a:xfrm>
            <a:off x="2920988" y="4043366"/>
            <a:ext cx="1213771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 l="6000" t="2483" r="6999"/>
          <a:stretch>
            <a:fillRect/>
          </a:stretch>
        </p:blipFill>
        <p:spPr bwMode="auto">
          <a:xfrm>
            <a:off x="5016953" y="4043366"/>
            <a:ext cx="1209192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 l="2000" t="2479" r="2000" b="4466"/>
          <a:stretch>
            <a:fillRect/>
          </a:stretch>
        </p:blipFill>
        <p:spPr bwMode="auto">
          <a:xfrm>
            <a:off x="7064392" y="3971928"/>
            <a:ext cx="1183846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18" name="สี่เหลี่ยมผืนผ้า 4"/>
          <p:cNvSpPr>
            <a:spLocks noChangeArrowheads="1"/>
          </p:cNvSpPr>
          <p:nvPr/>
        </p:nvSpPr>
        <p:spPr bwMode="auto">
          <a:xfrm>
            <a:off x="2214563" y="3208242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 dirty="0"/>
              <a:t>นายนกเทศ  วงศ์กระ</a:t>
            </a:r>
            <a:r>
              <a:rPr lang="th-TH" sz="2400" b="1" dirty="0" err="1"/>
              <a:t>โทก</a:t>
            </a:r>
            <a:r>
              <a:rPr lang="th-TH" sz="2400" b="1" dirty="0"/>
              <a:t> </a:t>
            </a:r>
            <a:r>
              <a:rPr lang="th-TH" sz="2400" dirty="0"/>
              <a:t/>
            </a:r>
            <a:br>
              <a:rPr lang="th-TH" sz="2400" dirty="0"/>
            </a:br>
            <a:r>
              <a:rPr lang="th-TH" sz="2400" b="1" dirty="0"/>
              <a:t>ประธานกรรมการเงินกู้</a:t>
            </a:r>
            <a:endParaRPr lang="th-TH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สี่เหลี่ยมผืนผ้า 4"/>
          <p:cNvSpPr>
            <a:spLocks noChangeArrowheads="1"/>
          </p:cNvSpPr>
          <p:nvPr/>
        </p:nvSpPr>
        <p:spPr bwMode="auto">
          <a:xfrm>
            <a:off x="2214546" y="307181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 dirty="0"/>
              <a:t>นางนิตย์รดี  อนุสามิ </a:t>
            </a:r>
            <a:r>
              <a:rPr lang="th-TH" sz="2400" dirty="0"/>
              <a:t/>
            </a:r>
            <a:br>
              <a:rPr lang="th-TH" sz="2400" dirty="0"/>
            </a:br>
            <a:r>
              <a:rPr lang="th-TH" sz="2400" b="1" dirty="0"/>
              <a:t>ประธานกรรมการศึกษาฯ</a:t>
            </a:r>
            <a:endParaRPr lang="th-TH" sz="2400" dirty="0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14348" y="5553345"/>
            <a:ext cx="289718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400" dirty="0"/>
              <a:t>นายประเสริฐ  </a:t>
            </a:r>
            <a:r>
              <a:rPr lang="th-TH" sz="2400" dirty="0" err="1"/>
              <a:t>สุภ</a:t>
            </a:r>
            <a:r>
              <a:rPr lang="th-TH" sz="2400" dirty="0"/>
              <a:t>ภูมิ</a:t>
            </a:r>
          </a:p>
          <a:p>
            <a:pPr algn="ctr">
              <a:defRPr/>
            </a:pPr>
            <a:r>
              <a:rPr lang="th-TH" sz="2400" dirty="0"/>
              <a:t>กรรมการศึกษาฯ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5715026" y="5502545"/>
            <a:ext cx="257175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dirty="0"/>
              <a:t>นางพัชรี ฤทธิ์ศร</a:t>
            </a:r>
            <a:br>
              <a:rPr lang="th-TH" sz="2400" dirty="0"/>
            </a:br>
            <a:r>
              <a:rPr lang="th-TH" sz="2400" dirty="0"/>
              <a:t>เลขานุการ กรรมการศึกษาฯ</a:t>
            </a:r>
          </a:p>
        </p:txBody>
      </p:sp>
      <p:sp>
        <p:nvSpPr>
          <p:cNvPr id="15" name="ชื่อเรื่อง 14"/>
          <p:cNvSpPr>
            <a:spLocks noGrp="1"/>
          </p:cNvSpPr>
          <p:nvPr>
            <p:ph type="title"/>
          </p:nvPr>
        </p:nvSpPr>
        <p:spPr>
          <a:xfrm>
            <a:off x="628680" y="227260"/>
            <a:ext cx="8229600" cy="102936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b="1" dirty="0"/>
              <a:t>คณะกรรมการศึกษาและประชาสัมพันธ์</a:t>
            </a:r>
          </a:p>
        </p:txBody>
      </p:sp>
      <p:pic>
        <p:nvPicPr>
          <p:cNvPr id="19" name="Picture 3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0" y="71438"/>
            <a:ext cx="1357298" cy="1357298"/>
          </a:xfrm>
          <a:prstGeom prst="rect">
            <a:avLst/>
          </a:prstGeom>
          <a:noFill/>
        </p:spPr>
      </p:pic>
      <p:sp>
        <p:nvSpPr>
          <p:cNvPr id="11" name="สี่เหลี่ยมผืนผ้า 10"/>
          <p:cNvSpPr/>
          <p:nvPr/>
        </p:nvSpPr>
        <p:spPr>
          <a:xfrm>
            <a:off x="3286116" y="5550170"/>
            <a:ext cx="242887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400" dirty="0" err="1"/>
              <a:t>น.ส.ชนัญ</a:t>
            </a:r>
            <a:r>
              <a:rPr lang="th-TH" sz="2400" dirty="0"/>
              <a:t>ชิดา  ภูริศรี</a:t>
            </a:r>
            <a:br>
              <a:rPr lang="th-TH" sz="2400" dirty="0"/>
            </a:br>
            <a:r>
              <a:rPr lang="th-TH" sz="2400" dirty="0"/>
              <a:t>กรรมการศึกษาฯ</a:t>
            </a:r>
          </a:p>
        </p:txBody>
      </p:sp>
      <p:pic>
        <p:nvPicPr>
          <p:cNvPr id="3" name="Picture 4" descr="https://www.udcoop.com/web/wp-content/uploads/2021/11/nidradee.jpg"/>
          <p:cNvPicPr>
            <a:picLocks noChangeAspect="1" noChangeArrowheads="1"/>
          </p:cNvPicPr>
          <p:nvPr/>
        </p:nvPicPr>
        <p:blipFill>
          <a:blip r:embed="rId3" cstate="print"/>
          <a:srcRect b="3787"/>
          <a:stretch>
            <a:fillRect/>
          </a:stretch>
        </p:blipFill>
        <p:spPr bwMode="auto">
          <a:xfrm>
            <a:off x="3857620" y="1357298"/>
            <a:ext cx="1359873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b="4190"/>
          <a:stretch>
            <a:fillRect/>
          </a:stretch>
        </p:blipFill>
        <p:spPr bwMode="auto">
          <a:xfrm>
            <a:off x="1609736" y="3925906"/>
            <a:ext cx="1132263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4489" y="3895728"/>
            <a:ext cx="1095652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8" y="3883028"/>
            <a:ext cx="1104545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สี่เหลี่ยมผืนผ้า 4"/>
          <p:cNvSpPr>
            <a:spLocks noChangeArrowheads="1"/>
          </p:cNvSpPr>
          <p:nvPr/>
        </p:nvSpPr>
        <p:spPr bwMode="auto">
          <a:xfrm>
            <a:off x="2214546" y="307181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 dirty="0"/>
              <a:t>นายสุรัตน์  </a:t>
            </a:r>
            <a:r>
              <a:rPr lang="th-TH" sz="2400" b="1" dirty="0" err="1"/>
              <a:t>กัณ</a:t>
            </a:r>
            <a:r>
              <a:rPr lang="th-TH" sz="2400" b="1" dirty="0"/>
              <a:t>หา</a:t>
            </a:r>
          </a:p>
          <a:p>
            <a:pPr algn="ctr"/>
            <a:r>
              <a:rPr lang="th-TH" sz="2400" b="1" dirty="0"/>
              <a:t>ประธานกรรมการบริหารความเสี่ยง</a:t>
            </a:r>
            <a:endParaRPr lang="th-TH" sz="2400" dirty="0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-39700" y="5588517"/>
            <a:ext cx="289718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400" dirty="0"/>
              <a:t>นายนกเทศ  วงศ์กระ</a:t>
            </a:r>
            <a:r>
              <a:rPr lang="th-TH" sz="2400" dirty="0" err="1"/>
              <a:t>โทก</a:t>
            </a:r>
            <a:endParaRPr lang="th-TH" sz="2400" dirty="0"/>
          </a:p>
          <a:p>
            <a:pPr algn="ctr">
              <a:defRPr/>
            </a:pPr>
            <a:r>
              <a:rPr lang="th-TH" sz="2000" dirty="0"/>
              <a:t>กรรมการบริหารความเสี่ยง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5929322" y="5613098"/>
            <a:ext cx="3428974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dirty="0"/>
              <a:t>น.ส.</a:t>
            </a:r>
            <a:r>
              <a:rPr lang="th-TH" sz="2400" dirty="0" err="1"/>
              <a:t>ศิวาการ</a:t>
            </a:r>
            <a:r>
              <a:rPr lang="th-TH" sz="2400" dirty="0"/>
              <a:t>  จันทะไทย </a:t>
            </a:r>
            <a:br>
              <a:rPr lang="th-TH" sz="2400" dirty="0"/>
            </a:br>
            <a:r>
              <a:rPr lang="th-TH" sz="2000" dirty="0"/>
              <a:t>เลขานุการ กรรมการบริหารความเสี่ยง</a:t>
            </a:r>
            <a:endParaRPr lang="th-TH" sz="1800" dirty="0"/>
          </a:p>
        </p:txBody>
      </p:sp>
      <p:sp>
        <p:nvSpPr>
          <p:cNvPr id="15" name="ชื่อเรื่อง 14"/>
          <p:cNvSpPr>
            <a:spLocks noGrp="1"/>
          </p:cNvSpPr>
          <p:nvPr>
            <p:ph type="title"/>
          </p:nvPr>
        </p:nvSpPr>
        <p:spPr>
          <a:xfrm>
            <a:off x="628680" y="227260"/>
            <a:ext cx="8229600" cy="102936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b="1" dirty="0"/>
              <a:t>คณะกรรมการบริหารความเสี่ยง</a:t>
            </a:r>
          </a:p>
        </p:txBody>
      </p:sp>
      <p:pic>
        <p:nvPicPr>
          <p:cNvPr id="19" name="Picture 3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0" y="71438"/>
            <a:ext cx="1357298" cy="1357298"/>
          </a:xfrm>
          <a:prstGeom prst="rect">
            <a:avLst/>
          </a:prstGeom>
          <a:noFill/>
        </p:spPr>
      </p:pic>
      <p:sp>
        <p:nvSpPr>
          <p:cNvPr id="11" name="สี่เหลี่ยมผืนผ้า 10"/>
          <p:cNvSpPr/>
          <p:nvPr/>
        </p:nvSpPr>
        <p:spPr>
          <a:xfrm>
            <a:off x="2071670" y="5536844"/>
            <a:ext cx="2643206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dirty="0"/>
              <a:t>นางนิตย์รดี  อนุสามิ </a:t>
            </a:r>
            <a:br>
              <a:rPr lang="th-TH" sz="2400" dirty="0"/>
            </a:br>
            <a:r>
              <a:rPr lang="th-TH" dirty="0"/>
              <a:t> </a:t>
            </a:r>
            <a:r>
              <a:rPr lang="th-TH" sz="2000" dirty="0"/>
              <a:t>กรรมการบริหารความเสี่ยง</a:t>
            </a:r>
            <a:endParaRPr lang="th-TH" sz="1800" dirty="0"/>
          </a:p>
        </p:txBody>
      </p:sp>
      <p:pic>
        <p:nvPicPr>
          <p:cNvPr id="3" name="Picture 4" descr="https://www.udcoop.com/web/wp-content/uploads/2021/11/nidradee.jpg"/>
          <p:cNvPicPr>
            <a:picLocks noChangeAspect="1" noChangeArrowheads="1"/>
          </p:cNvPicPr>
          <p:nvPr/>
        </p:nvPicPr>
        <p:blipFill>
          <a:blip r:embed="rId3" cstate="print"/>
          <a:srcRect b="3787"/>
          <a:stretch>
            <a:fillRect/>
          </a:stretch>
        </p:blipFill>
        <p:spPr bwMode="auto">
          <a:xfrm>
            <a:off x="2786051" y="3857628"/>
            <a:ext cx="1284911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สี่เหลี่ยมผืนผ้า 11"/>
          <p:cNvSpPr/>
          <p:nvPr/>
        </p:nvSpPr>
        <p:spPr>
          <a:xfrm>
            <a:off x="4018784" y="5536844"/>
            <a:ext cx="2643206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dirty="0"/>
              <a:t>นาย</a:t>
            </a:r>
            <a:r>
              <a:rPr lang="th-TH" sz="2400" dirty="0" err="1"/>
              <a:t>สรา</a:t>
            </a:r>
            <a:r>
              <a:rPr lang="th-TH" sz="2400" dirty="0"/>
              <a:t>วุฒิ  </a:t>
            </a:r>
            <a:r>
              <a:rPr lang="th-TH" sz="2400" dirty="0" err="1"/>
              <a:t>ริด</a:t>
            </a:r>
            <a:r>
              <a:rPr lang="th-TH" sz="2400" dirty="0"/>
              <a:t>เขียว </a:t>
            </a:r>
            <a:br>
              <a:rPr lang="th-TH" sz="2400" dirty="0"/>
            </a:br>
            <a:r>
              <a:rPr lang="th-TH" dirty="0"/>
              <a:t> </a:t>
            </a:r>
            <a:r>
              <a:rPr lang="th-TH" sz="2000" dirty="0"/>
              <a:t>กรรมการบริหารความเสี่ยง</a:t>
            </a:r>
            <a:endParaRPr lang="th-TH" sz="1800" dirty="0"/>
          </a:p>
        </p:txBody>
      </p:sp>
      <p:pic>
        <p:nvPicPr>
          <p:cNvPr id="16" name="Picture 10" descr="http://www.udcoop.com/web/wp-content/uploads/2020/11/siwakan_juntachai-226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3920636"/>
            <a:ext cx="1220399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http://www.udcoop.com/web/wp-content/uploads/2020/11/surat_kanha-207x300.jpg"/>
          <p:cNvPicPr>
            <a:picLocks noChangeAspect="1" noChangeArrowheads="1"/>
          </p:cNvPicPr>
          <p:nvPr/>
        </p:nvPicPr>
        <p:blipFill>
          <a:blip r:embed="rId5"/>
          <a:srcRect b="3787"/>
          <a:stretch>
            <a:fillRect/>
          </a:stretch>
        </p:blipFill>
        <p:spPr bwMode="auto">
          <a:xfrm>
            <a:off x="3857620" y="1357298"/>
            <a:ext cx="1301018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/>
          <a:srcRect b="7826"/>
          <a:stretch>
            <a:fillRect/>
          </a:stretch>
        </p:blipFill>
        <p:spPr bwMode="auto">
          <a:xfrm>
            <a:off x="4733164" y="3869702"/>
            <a:ext cx="1213771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 descr="https://www.udcoop.com/web/wp-content/uploads/2020/11/nokted_wongkato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3961078"/>
            <a:ext cx="1219283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ชื่อเรื่อง 14"/>
          <p:cNvSpPr>
            <a:spLocks noGrp="1"/>
          </p:cNvSpPr>
          <p:nvPr>
            <p:ph type="title"/>
          </p:nvPr>
        </p:nvSpPr>
        <p:spPr>
          <a:xfrm>
            <a:off x="557242" y="285728"/>
            <a:ext cx="8229600" cy="100013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b="1" dirty="0"/>
              <a:t>คณะผู้ตรวจสอบกิจการ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85750" y="4098201"/>
            <a:ext cx="260032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400" dirty="0"/>
              <a:t>นางยศพร  ใจซื่อ</a:t>
            </a:r>
            <a:br>
              <a:rPr lang="th-TH" sz="2400" dirty="0"/>
            </a:br>
            <a:r>
              <a:rPr lang="th-TH" sz="2400" dirty="0"/>
              <a:t>ผู้ตรวจสอบกิจการ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214678" y="3883887"/>
            <a:ext cx="2600325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400" dirty="0"/>
              <a:t>นายชาญณรงค์ </a:t>
            </a:r>
            <a:r>
              <a:rPr lang="th-TH" sz="2400" dirty="0" err="1"/>
              <a:t>พงษ์</a:t>
            </a:r>
            <a:r>
              <a:rPr lang="th-TH" sz="2400" dirty="0"/>
              <a:t>ไทย </a:t>
            </a:r>
            <a:br>
              <a:rPr lang="th-TH" sz="2400" dirty="0"/>
            </a:br>
            <a:r>
              <a:rPr lang="th-TH" sz="2400" dirty="0"/>
              <a:t>ประธานผู้ตรวจสอบกิจการ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6143636" y="4098201"/>
            <a:ext cx="260032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400" dirty="0"/>
              <a:t>น.ส.เสาวคนธ์  ตั้งคณาทรัพย์ </a:t>
            </a:r>
            <a:br>
              <a:rPr lang="th-TH" sz="2400" dirty="0"/>
            </a:br>
            <a:r>
              <a:rPr lang="th-TH" sz="2400" dirty="0"/>
              <a:t>ผู้ตรวจสอบกิจการ</a:t>
            </a:r>
          </a:p>
        </p:txBody>
      </p:sp>
      <p:pic>
        <p:nvPicPr>
          <p:cNvPr id="13" name="Picture 3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0" y="71438"/>
            <a:ext cx="1357298" cy="135729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380504"/>
            <a:ext cx="1128134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357430"/>
            <a:ext cx="1153846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79450" y="2000240"/>
            <a:ext cx="1264045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สี่เหลี่ยมผืนผ้า 9"/>
          <p:cNvSpPr/>
          <p:nvPr/>
        </p:nvSpPr>
        <p:spPr>
          <a:xfrm>
            <a:off x="2214546" y="5500702"/>
            <a:ext cx="4357718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dirty="0" smtClean="0">
                <a:solidFill>
                  <a:srgbClr val="FF0000"/>
                </a:solidFill>
              </a:rPr>
              <a:t>มีวาระดำรงตำแหน่ง 2 ปี</a:t>
            </a:r>
            <a:endParaRPr lang="th-TH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3857620" y="2321004"/>
            <a:ext cx="1571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/>
              <a:t>น.ส.ทัศนีย์  กำไรทอง</a:t>
            </a:r>
          </a:p>
          <a:p>
            <a:pPr algn="ctr"/>
            <a:r>
              <a:rPr lang="th-TH" sz="1500" dirty="0"/>
              <a:t>ผู้จัดการ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71670" y="2563850"/>
            <a:ext cx="200026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/>
              <a:t>นาง</a:t>
            </a:r>
            <a:r>
              <a:rPr lang="th-TH" sz="1500" dirty="0" err="1"/>
              <a:t>ชญา</a:t>
            </a:r>
            <a:r>
              <a:rPr lang="th-TH" sz="1500" dirty="0"/>
              <a:t>ดา </a:t>
            </a:r>
            <a:r>
              <a:rPr lang="th-TH" sz="1600" dirty="0"/>
              <a:t>วงษา</a:t>
            </a:r>
            <a:endParaRPr lang="th-TH" sz="1500" dirty="0"/>
          </a:p>
          <a:p>
            <a:pPr algn="ctr"/>
            <a:r>
              <a:rPr lang="th-TH" sz="1500" dirty="0"/>
              <a:t>ผู้ช่วยผู้จัดการฝ่ายการเงินและบัญชี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72066" y="2570200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/>
              <a:t>นาย</a:t>
            </a:r>
            <a:r>
              <a:rPr lang="th-TH" sz="1500" dirty="0" err="1"/>
              <a:t>จารุวัฒน์</a:t>
            </a:r>
            <a:r>
              <a:rPr lang="th-TH" sz="1500" dirty="0"/>
              <a:t>  โคตรประดา</a:t>
            </a:r>
          </a:p>
          <a:p>
            <a:pPr algn="ctr"/>
            <a:r>
              <a:rPr lang="th-TH" sz="1500" dirty="0"/>
              <a:t>ผู้ช่วยผู้จัดการฝ่ายสินเชื่อ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406" y="4426044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/>
              <a:t>นาง</a:t>
            </a:r>
            <a:r>
              <a:rPr lang="th-TH" sz="1500" dirty="0" err="1"/>
              <a:t>อัญ</a:t>
            </a:r>
            <a:r>
              <a:rPr lang="th-TH" sz="1500" dirty="0"/>
              <a:t>ชุลี  เสงี่ยมศักดิ์</a:t>
            </a:r>
          </a:p>
          <a:p>
            <a:pPr algn="ctr"/>
            <a:r>
              <a:rPr lang="th-TH" sz="1500" dirty="0"/>
              <a:t>หัวหน้าฝ่ายการเงินและบัญชี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28728" y="4419650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/>
              <a:t>นายอมเรศ  อุปพงศ์</a:t>
            </a:r>
          </a:p>
          <a:p>
            <a:pPr algn="ctr"/>
            <a:r>
              <a:rPr lang="th-TH" sz="1500" dirty="0"/>
              <a:t>เจ้าหน้าที่ฝ่ายการเงิน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28728" y="6232588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/>
              <a:t>น.ส.ศศิ</a:t>
            </a:r>
            <a:r>
              <a:rPr lang="th-TH" sz="1500" dirty="0" err="1"/>
              <a:t>ภรณ์</a:t>
            </a:r>
            <a:r>
              <a:rPr lang="th-TH" sz="1500" dirty="0"/>
              <a:t>  เทพนวน</a:t>
            </a:r>
          </a:p>
          <a:p>
            <a:pPr algn="ctr"/>
            <a:r>
              <a:rPr lang="th-TH" sz="1500" dirty="0"/>
              <a:t>เจ้าหน้าที่บัญชี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57488" y="4447331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/>
              <a:t>นาย</a:t>
            </a:r>
            <a:r>
              <a:rPr lang="th-TH" sz="1500" dirty="0" err="1"/>
              <a:t>กันย์ชัช</a:t>
            </a:r>
            <a:r>
              <a:rPr lang="th-TH" sz="1500" dirty="0"/>
              <a:t>ชัย  </a:t>
            </a:r>
            <a:r>
              <a:rPr lang="th-TH" sz="1500" dirty="0" err="1"/>
              <a:t>โพธิ</a:t>
            </a:r>
            <a:r>
              <a:rPr lang="th-TH" sz="1500" dirty="0"/>
              <a:t>หล้า</a:t>
            </a:r>
          </a:p>
          <a:p>
            <a:pPr algn="ctr"/>
            <a:r>
              <a:rPr lang="th-TH" sz="1500" dirty="0"/>
              <a:t>เจ้าหน้าที่คอมพิวเตอร์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15008" y="4419694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/>
              <a:t>น.ส.</a:t>
            </a:r>
            <a:r>
              <a:rPr lang="th-TH" sz="1500" dirty="0" err="1"/>
              <a:t>ศิร</a:t>
            </a:r>
            <a:r>
              <a:rPr lang="th-TH" sz="1500" dirty="0"/>
              <a:t>ดา  เสืออุดม</a:t>
            </a:r>
          </a:p>
          <a:p>
            <a:pPr algn="ctr"/>
            <a:r>
              <a:rPr lang="th-TH" sz="1500" dirty="0"/>
              <a:t>เจ้าหน้าที่สินเชื่อ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15206" y="4429132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/>
              <a:t>น.ส.</a:t>
            </a:r>
            <a:r>
              <a:rPr lang="th-TH" sz="1500" dirty="0" err="1"/>
              <a:t>ภัท</a:t>
            </a:r>
            <a:r>
              <a:rPr lang="th-TH" sz="1500" dirty="0"/>
              <a:t>ธราวดี  ยศสงครามเจ้าหน้าที่สินเชื่อ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000364" y="6284976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/>
              <a:t>น.ส.</a:t>
            </a:r>
            <a:r>
              <a:rPr lang="th-TH" sz="1500" dirty="0" err="1"/>
              <a:t>วรรณพร</a:t>
            </a:r>
            <a:r>
              <a:rPr lang="th-TH" sz="1500" dirty="0"/>
              <a:t>  ไชยสัตย์</a:t>
            </a:r>
          </a:p>
          <a:p>
            <a:pPr algn="ctr"/>
            <a:r>
              <a:rPr lang="th-TH" sz="1500" dirty="0"/>
              <a:t>เจ้าหน้าที่ธุรการ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383086" y="6304026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/>
              <a:t>น.ส.อำพร  ราชชะ</a:t>
            </a:r>
          </a:p>
          <a:p>
            <a:pPr algn="ctr"/>
            <a:r>
              <a:rPr lang="th-TH" sz="1500" dirty="0"/>
              <a:t>เจ้าหน้าที่บริการ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86446" y="6291326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/>
              <a:t>นาย</a:t>
            </a:r>
            <a:r>
              <a:rPr lang="th-TH" sz="1500" dirty="0" err="1"/>
              <a:t>ศราวุธ</a:t>
            </a:r>
            <a:r>
              <a:rPr lang="th-TH" sz="1500" dirty="0"/>
              <a:t>  สืบอินทร์</a:t>
            </a:r>
          </a:p>
          <a:p>
            <a:pPr algn="ctr"/>
            <a:r>
              <a:rPr lang="th-TH" sz="1500" dirty="0"/>
              <a:t>พนักงานขับรถ</a:t>
            </a:r>
          </a:p>
        </p:txBody>
      </p:sp>
      <p:sp>
        <p:nvSpPr>
          <p:cNvPr id="56" name="ชื่อเรื่อง 14"/>
          <p:cNvSpPr txBox="1">
            <a:spLocks/>
          </p:cNvSpPr>
          <p:nvPr/>
        </p:nvSpPr>
        <p:spPr>
          <a:xfrm>
            <a:off x="557242" y="142852"/>
            <a:ext cx="8229600" cy="75184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เจ้าหน้าที่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09" y="3124198"/>
            <a:ext cx="1002207" cy="1314370"/>
          </a:xfrm>
          <a:prstGeom prst="rect">
            <a:avLst/>
          </a:prstGeom>
          <a:noFill/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961" y="3143248"/>
            <a:ext cx="987725" cy="1302495"/>
          </a:xfrm>
          <a:prstGeom prst="rect">
            <a:avLst/>
          </a:prstGeom>
          <a:noFill/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826" y="3133720"/>
            <a:ext cx="995630" cy="1312919"/>
          </a:xfrm>
          <a:prstGeom prst="rect">
            <a:avLst/>
          </a:prstGeom>
          <a:noFill/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92" y="4946704"/>
            <a:ext cx="1034197" cy="1363776"/>
          </a:xfrm>
          <a:prstGeom prst="rect">
            <a:avLst/>
          </a:prstGeom>
          <a:noFill/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50" y="4929198"/>
            <a:ext cx="1013204" cy="1328791"/>
          </a:xfrm>
          <a:prstGeom prst="rect">
            <a:avLst/>
          </a:prstGeom>
          <a:noFill/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46" y="4946704"/>
            <a:ext cx="1040598" cy="1357302"/>
          </a:xfrm>
          <a:prstGeom prst="rect">
            <a:avLst/>
          </a:prstGeom>
          <a:noFill/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04376"/>
            <a:ext cx="1008376" cy="1315273"/>
          </a:xfrm>
          <a:prstGeom prst="rect">
            <a:avLst/>
          </a:prstGeom>
          <a:noFill/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956" y="4946704"/>
            <a:ext cx="1034196" cy="1363775"/>
          </a:xfrm>
          <a:prstGeom prst="rect">
            <a:avLst/>
          </a:prstGeom>
          <a:noFill/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86512" y="3113482"/>
            <a:ext cx="928694" cy="1315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57752" y="3143248"/>
            <a:ext cx="928694" cy="132816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4357686" y="4429132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/>
              <a:t>น.ส.เสาวลักษณ์ วลัยทวีสิน</a:t>
            </a:r>
          </a:p>
          <a:p>
            <a:pPr algn="ctr"/>
            <a:r>
              <a:rPr lang="th-TH" sz="1500" dirty="0"/>
              <a:t>เจ้าหน้าที่สินเชื่อ</a:t>
            </a:r>
          </a:p>
        </p:txBody>
      </p:sp>
      <p:pic>
        <p:nvPicPr>
          <p:cNvPr id="30" name="Picture 3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071546" cy="107154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00298" y="1214422"/>
            <a:ext cx="1006914" cy="135732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133847" y="976295"/>
            <a:ext cx="977810" cy="1357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572132" y="1214422"/>
            <a:ext cx="1000132" cy="1357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E1D4C0-A7B7-4551-A109-F364E143D95E}" type="slidenum">
              <a:rPr lang="en-GB"/>
              <a:pPr>
                <a:defRPr/>
              </a:pPr>
              <a:t>35</a:t>
            </a:fld>
            <a:endParaRPr lang="en-GB"/>
          </a:p>
        </p:txBody>
      </p:sp>
      <p:sp>
        <p:nvSpPr>
          <p:cNvPr id="179203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571500"/>
            <a:ext cx="8143875" cy="14827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8900" b="1" dirty="0">
                <a:solidFill>
                  <a:schemeClr val="tx2">
                    <a:lumMod val="75000"/>
                  </a:schemeClr>
                </a:solidFill>
                <a:cs typeface="Angsana New" pitchFamily="18" charset="-34"/>
              </a:rPr>
              <a:t>วิสัยทัศน์</a:t>
            </a:r>
            <a:endParaRPr lang="th-TH" sz="7200" b="1" dirty="0">
              <a:solidFill>
                <a:schemeClr val="tx2">
                  <a:lumMod val="75000"/>
                </a:schemeClr>
              </a:solidFill>
              <a:cs typeface="Angsana New" pitchFamily="18" charset="-34"/>
            </a:endParaRP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285720" y="2214554"/>
            <a:ext cx="542925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4800" dirty="0"/>
              <a:t>มีศักยภาพสูง มั่นคง </a:t>
            </a:r>
          </a:p>
          <a:p>
            <a:pPr algn="ctr"/>
            <a:r>
              <a:rPr lang="th-TH" sz="4800" dirty="0"/>
              <a:t>บริหารด้วยหลัก</a:t>
            </a:r>
            <a:r>
              <a:rPr lang="th-TH" sz="4800" dirty="0" err="1"/>
              <a:t>ธรรมาภิ</a:t>
            </a:r>
            <a:r>
              <a:rPr lang="th-TH" sz="4800" dirty="0"/>
              <a:t>บาล </a:t>
            </a:r>
          </a:p>
          <a:p>
            <a:pPr algn="ctr"/>
            <a:r>
              <a:rPr lang="th-TH" sz="4800" dirty="0"/>
              <a:t>ใส่ใจสังคม </a:t>
            </a:r>
            <a:br>
              <a:rPr lang="th-TH" sz="4800" dirty="0"/>
            </a:br>
            <a:r>
              <a:rPr lang="th-TH" sz="4800" dirty="0"/>
              <a:t>สมาชิกมีคุณภาพชีวิตดี </a:t>
            </a:r>
          </a:p>
          <a:p>
            <a:pPr algn="ctr"/>
            <a:r>
              <a:rPr lang="th-TH" sz="4800" dirty="0"/>
              <a:t>และมีความสุข</a:t>
            </a:r>
            <a:endParaRPr lang="en-US" sz="4800" dirty="0"/>
          </a:p>
        </p:txBody>
      </p:sp>
      <p:pic>
        <p:nvPicPr>
          <p:cNvPr id="172040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388" y="571480"/>
            <a:ext cx="2133600" cy="1362075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62" y="2143116"/>
            <a:ext cx="2928963" cy="207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0063"/>
            <a:ext cx="164306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62" y="4357694"/>
            <a:ext cx="2928958" cy="222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Title 5"/>
          <p:cNvSpPr>
            <a:spLocks noGrp="1"/>
          </p:cNvSpPr>
          <p:nvPr>
            <p:ph type="title" idx="4294967295"/>
          </p:nvPr>
        </p:nvSpPr>
        <p:spPr>
          <a:xfrm>
            <a:off x="714375" y="285750"/>
            <a:ext cx="8215313" cy="15001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10700" b="1" dirty="0">
                <a:solidFill>
                  <a:srgbClr val="103E59"/>
                </a:solidFill>
                <a:cs typeface="Angsana New" pitchFamily="18" charset="-34"/>
              </a:rPr>
              <a:t>ค่านิยม</a:t>
            </a:r>
            <a:endParaRPr lang="th-TH" sz="9600" b="1" dirty="0">
              <a:solidFill>
                <a:srgbClr val="103E59"/>
              </a:solidFill>
              <a:cs typeface="Angsana New" pitchFamily="18" charset="-34"/>
            </a:endParaRPr>
          </a:p>
        </p:txBody>
      </p:sp>
      <p:sp>
        <p:nvSpPr>
          <p:cNvPr id="1802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824F3-B25E-4EAC-9911-40EB6E83A887}" type="slidenum">
              <a:rPr lang="en-GB"/>
              <a:pPr>
                <a:defRPr/>
              </a:pPr>
              <a:t>36</a:t>
            </a:fld>
            <a:endParaRPr lang="en-GB"/>
          </a:p>
        </p:txBody>
      </p: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0" y="220980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6000" dirty="0"/>
              <a:t>ดูแล  แบ่งปัน  สามัคคี  มีส่วนร่วม</a:t>
            </a:r>
            <a:endParaRPr lang="en-US" sz="6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8917" name="Picture 12" descr="https://encrypted-tbn1.gstatic.com/images?q=tbn:ANd9GcTdstfQ6Fv5gztFlhyIIzkmaDUq5wow6K0LsfXPzA7aIYf1tlz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3505200"/>
            <a:ext cx="29146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2360" name="Picture 8" descr="http://www.iosic.com/wp-content/uploads/2012/01/punctu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57588"/>
            <a:ext cx="3695700" cy="1971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9" name="Picture 14" descr="http://www.theiiat.or.th/media/km/thumbnail/31/90210152031/nw-902101520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3581400"/>
            <a:ext cx="25812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4313"/>
            <a:ext cx="164306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28688" y="214313"/>
            <a:ext cx="7715250" cy="92868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9600" b="1" dirty="0" err="1">
                <a:solidFill>
                  <a:schemeClr val="accent2">
                    <a:lumMod val="50000"/>
                  </a:schemeClr>
                </a:solidFill>
                <a:cs typeface="Angsana New" pitchFamily="18" charset="-34"/>
              </a:rPr>
              <a:t>พันธ</a:t>
            </a:r>
            <a:r>
              <a:rPr lang="th-TH" sz="9600" b="1" dirty="0">
                <a:solidFill>
                  <a:schemeClr val="accent2">
                    <a:lumMod val="50000"/>
                  </a:schemeClr>
                </a:solidFill>
                <a:cs typeface="Angsana New" pitchFamily="18" charset="-34"/>
              </a:rPr>
              <a:t>กิจ</a:t>
            </a:r>
          </a:p>
        </p:txBody>
      </p:sp>
      <p:sp>
        <p:nvSpPr>
          <p:cNvPr id="1812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0AF45-468C-47E6-8EA7-3FFFED3C8359}" type="slidenum">
              <a:rPr lang="en-GB"/>
              <a:pPr>
                <a:defRPr/>
              </a:pPr>
              <a:t>37</a:t>
            </a:fld>
            <a:endParaRPr lang="en-GB"/>
          </a:p>
        </p:txBody>
      </p:sp>
      <p:sp>
        <p:nvSpPr>
          <p:cNvPr id="39940" name="Rectangle 1"/>
          <p:cNvSpPr>
            <a:spLocks noChangeArrowheads="1"/>
          </p:cNvSpPr>
          <p:nvPr/>
        </p:nvSpPr>
        <p:spPr bwMode="auto">
          <a:xfrm>
            <a:off x="285783" y="1071546"/>
            <a:ext cx="892968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th-TH" sz="4000" dirty="0"/>
              <a:t>1) พัฒนาศักยภาพด้านบริการทางการเงินที่มีมาตรฐาน  เงินกู้ </a:t>
            </a:r>
            <a:br>
              <a:rPr lang="th-TH" sz="4000" dirty="0"/>
            </a:br>
            <a:r>
              <a:rPr lang="th-TH" sz="4000" dirty="0"/>
              <a:t>   เงินฝาก สินเชื่อเพื่อเพิ่มผลประกอบการและสมาชิกมีคุณภาพ</a:t>
            </a:r>
            <a:br>
              <a:rPr lang="th-TH" sz="4000" dirty="0"/>
            </a:br>
            <a:r>
              <a:rPr lang="th-TH" sz="4000" dirty="0"/>
              <a:t>   ชีวิตที่ดีขึ้น</a:t>
            </a:r>
            <a:endParaRPr lang="en-US" sz="4000" dirty="0"/>
          </a:p>
          <a:p>
            <a:r>
              <a:rPr lang="th-TH" sz="4000" dirty="0" smtClean="0"/>
              <a:t>2) </a:t>
            </a:r>
            <a:r>
              <a:rPr lang="th-TH" sz="4000" dirty="0"/>
              <a:t>พัฒนาระบบบริหารจัดการ ระบบเทคโนโลยีสารสนเทศ </a:t>
            </a:r>
            <a:br>
              <a:rPr lang="th-TH" sz="4000" dirty="0"/>
            </a:br>
            <a:r>
              <a:rPr lang="th-TH" sz="4000" dirty="0"/>
              <a:t>    ระบบการเงินการคลังอย่างมี</a:t>
            </a:r>
            <a:r>
              <a:rPr lang="th-TH" sz="4000" dirty="0" err="1"/>
              <a:t>ธรรมาภิ</a:t>
            </a:r>
            <a:r>
              <a:rPr lang="th-TH" sz="4000" dirty="0"/>
              <a:t>บาล</a:t>
            </a:r>
            <a:endParaRPr lang="en-US" sz="4000" dirty="0"/>
          </a:p>
          <a:p>
            <a:r>
              <a:rPr lang="th-TH" sz="4000" dirty="0" smtClean="0"/>
              <a:t>3) </a:t>
            </a:r>
            <a:r>
              <a:rPr lang="th-TH" sz="4000" dirty="0"/>
              <a:t>พัฒนาคุณภาพชีวิตและจัดสวัสดิการให้แก่สมาชิกอย่างทั่วถึง</a:t>
            </a:r>
            <a:br>
              <a:rPr lang="th-TH" sz="4000" dirty="0"/>
            </a:br>
            <a:r>
              <a:rPr lang="th-TH" sz="4000" dirty="0"/>
              <a:t>    และเป็นธรรม</a:t>
            </a:r>
            <a:endParaRPr lang="en-US" sz="4000" dirty="0"/>
          </a:p>
          <a:p>
            <a:r>
              <a:rPr lang="th-TH" sz="4000" dirty="0" smtClean="0"/>
              <a:t>4) </a:t>
            </a:r>
            <a:r>
              <a:rPr lang="th-TH" sz="4000" dirty="0"/>
              <a:t>พัฒนาการเชื่อมโยงภาคีเครือข่ายสหกรณ์ และองค์กรต่าง ๆ </a:t>
            </a:r>
            <a:br>
              <a:rPr lang="th-TH" sz="4000" dirty="0"/>
            </a:br>
            <a:r>
              <a:rPr lang="th-TH" sz="4000" dirty="0"/>
              <a:t>    ในการพัฒนาสังคมและสิ่งแวดล้อม</a:t>
            </a:r>
            <a:endParaRPr lang="th-TH" sz="40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9941" name="Picture 1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71438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ตัวยึดเนื้อหา 2"/>
          <p:cNvSpPr>
            <a:spLocks noGrp="1"/>
          </p:cNvSpPr>
          <p:nvPr>
            <p:ph idx="1"/>
          </p:nvPr>
        </p:nvSpPr>
        <p:spPr>
          <a:xfrm>
            <a:off x="1500188" y="2857500"/>
            <a:ext cx="6572250" cy="3071830"/>
          </a:xfrm>
          <a:noFill/>
          <a:ln>
            <a:noFill/>
          </a:ln>
        </p:spPr>
        <p:txBody>
          <a:bodyPr/>
          <a:lstStyle/>
          <a:p>
            <a:pPr eaLnBrk="1" hangingPunct="1">
              <a:buClr>
                <a:schemeClr val="tx1"/>
              </a:buClr>
              <a:buFont typeface="Arial" pitchFamily="34" charset="0"/>
              <a:buNone/>
            </a:pPr>
            <a:r>
              <a:rPr lang="en-US" sz="8800" b="1" dirty="0">
                <a:latin typeface="AngsanaUPC" pitchFamily="18" charset="-34"/>
                <a:cs typeface="AngsanaUPC" pitchFamily="18" charset="-34"/>
              </a:rPr>
              <a:t>1 .</a:t>
            </a:r>
            <a:r>
              <a:rPr lang="th-TH" sz="8800" b="1" dirty="0">
                <a:latin typeface="AngsanaUPC" pitchFamily="18" charset="-34"/>
                <a:cs typeface="AngsanaUPC" pitchFamily="18" charset="-34"/>
              </a:rPr>
              <a:t> สมาชิก</a:t>
            </a:r>
            <a:endParaRPr lang="th-TH" sz="8000" b="1" dirty="0">
              <a:latin typeface="AngsanaUPC" pitchFamily="18" charset="-34"/>
              <a:cs typeface="AngsanaUPC" pitchFamily="18" charset="-34"/>
            </a:endParaRPr>
          </a:p>
          <a:p>
            <a:pPr eaLnBrk="1" hangingPunct="1">
              <a:buClr>
                <a:schemeClr val="tx1"/>
              </a:buClr>
              <a:buFont typeface="Arial" pitchFamily="34" charset="0"/>
              <a:buNone/>
            </a:pPr>
            <a:r>
              <a:rPr lang="en-US" sz="8000" b="1" dirty="0">
                <a:latin typeface="AngsanaUPC" pitchFamily="18" charset="-34"/>
                <a:cs typeface="AngsanaUPC" pitchFamily="18" charset="-34"/>
              </a:rPr>
              <a:t>2. </a:t>
            </a:r>
            <a:r>
              <a:rPr lang="th-TH" sz="8000" b="1" dirty="0">
                <a:latin typeface="AngsanaUPC" pitchFamily="18" charset="-34"/>
                <a:cs typeface="AngsanaUPC" pitchFamily="18" charset="-34"/>
              </a:rPr>
              <a:t>สมาชิกสมทบ</a:t>
            </a:r>
            <a:endParaRPr lang="th-TH" sz="88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5472A-912D-486C-AFBF-D6BF3478202B}" type="slidenum">
              <a:rPr lang="en-GB"/>
              <a:pPr>
                <a:defRPr/>
              </a:pPr>
              <a:t>38</a:t>
            </a:fld>
            <a:endParaRPr lang="en-GB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57250" y="1484306"/>
            <a:ext cx="7045325" cy="1016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cs typeface="Angsana New" pitchFamily="18" charset="-34"/>
              </a:rPr>
              <a:t>ประกอบด้วย  </a:t>
            </a:r>
            <a:r>
              <a:rPr lang="en-US" sz="6000" b="1" dirty="0"/>
              <a:t>2 </a:t>
            </a:r>
            <a:r>
              <a:rPr lang="th-TH" sz="6000" b="1" dirty="0">
                <a:cs typeface="Angsana New" pitchFamily="18" charset="-34"/>
              </a:rPr>
              <a:t> กลุ่ม </a:t>
            </a:r>
            <a:endParaRPr lang="th-TH" sz="6000" dirty="0">
              <a:cs typeface="Angsana New" pitchFamily="18" charset="-34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14282" y="85725"/>
            <a:ext cx="8643998" cy="10572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dirty="0">
                <a:solidFill>
                  <a:schemeClr val="bg1"/>
                </a:solidFill>
                <a:cs typeface="+mj-cs"/>
              </a:rPr>
              <a:t>สมาชิกสหกรณ์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ตัวยึดเนื้อหา 2"/>
          <p:cNvSpPr>
            <a:spLocks noGrp="1"/>
          </p:cNvSpPr>
          <p:nvPr>
            <p:ph idx="1"/>
          </p:nvPr>
        </p:nvSpPr>
        <p:spPr>
          <a:xfrm>
            <a:off x="533400" y="1916113"/>
            <a:ext cx="8229600" cy="4681537"/>
          </a:xfrm>
          <a:solidFill>
            <a:schemeClr val="bg1">
              <a:alpha val="87057"/>
            </a:schemeClr>
          </a:solidFill>
        </p:spPr>
        <p:txBody>
          <a:bodyPr rtlCol="0">
            <a:normAutofit fontScale="92500" lnSpcReduction="10000"/>
          </a:bodyPr>
          <a:lstStyle/>
          <a:p>
            <a:pPr marL="0" indent="0" algn="thaiDist">
              <a:buNone/>
            </a:pPr>
            <a:r>
              <a:rPr lang="en-US" sz="4000" dirty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เป็นข้าราชการ หรือพนักงานของรัฐ หรือลูกจ้างประจำ หรือข้าราชการบำนาญ หรือพนักงานราชการ หรือพนักงานกระทรวงสาธารณสุข หรือ ลูกจ้างชั่วคราว ซึ่งได้รับเงินเดือน หรือค่าจ้างจากหน่วยงานในสังกัดกระทรวงสาธารณสุขประจำจังหวัดอุดรธานี 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ยกเว้น ลูกจ้างชั่วคราวรายวัน และลูกจ้างชั่วคราวรายคาบ</a:t>
            </a:r>
            <a:endParaRPr lang="en-US" sz="4000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 algn="thaiDist">
              <a:buNone/>
            </a:pPr>
            <a:r>
              <a:rPr lang="en-US" sz="4000" dirty="0"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เป็นเจ้าหน้าที่หรือลูกจ้างของสหกรณ์นี้ หรือ เจ้าหน้าที่สมาคมฌาปนกิจสงเคราะห์สมาชิกสหกรณ์ออมทรัพย์สาธารณสุขจังหวัดอุดรธานี จำกัด</a:t>
            </a:r>
            <a:endParaRPr lang="en-US" sz="4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848C05-3963-47AE-9B23-54E239C2EB0A}" type="slidenum">
              <a:rPr lang="en-GB"/>
              <a:pPr>
                <a:defRPr/>
              </a:pPr>
              <a:t>39</a:t>
            </a:fld>
            <a:endParaRPr lang="en-GB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42938" y="1006475"/>
            <a:ext cx="2849562" cy="708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cs typeface="Angsana New" pitchFamily="18" charset="-34"/>
              </a:rPr>
              <a:t>คุณสมบัติสมาชิก</a:t>
            </a:r>
            <a:endParaRPr lang="th-TH" sz="4000" dirty="0">
              <a:cs typeface="Angsana New" pitchFamily="18" charset="-34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71438"/>
            <a:ext cx="9144000" cy="10572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dirty="0">
                <a:solidFill>
                  <a:schemeClr val="bg1"/>
                </a:solidFill>
                <a:cs typeface="+mj-cs"/>
              </a:rPr>
              <a:t>สมาชิกสหกรณ์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42900"/>
            <a:ext cx="6934200" cy="1485900"/>
          </a:xfr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57150">
            <a:solidFill>
              <a:schemeClr val="bg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/>
              <a:t>ประวัติการสหกรณ์ในประเทศไทย</a:t>
            </a:r>
            <a:endParaRPr lang="th-TH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525713"/>
            <a:ext cx="3960813" cy="3630612"/>
          </a:xfrm>
          <a:solidFill>
            <a:schemeClr val="bg2"/>
          </a:solidFill>
          <a:ln w="57150">
            <a:solidFill>
              <a:schemeClr val="bg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ปัญหาชาวนาในปลายรัชกาลที่ 5</a:t>
            </a:r>
          </a:p>
          <a:p>
            <a:pPr eaLnBrk="1" hangingPunct="1">
              <a:lnSpc>
                <a:spcPct val="90000"/>
              </a:lnSpc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กรมหมื่นพิทยาลง</a:t>
            </a:r>
            <a:r>
              <a:rPr lang="th-TH" sz="2800" b="1" dirty="0" err="1">
                <a:latin typeface="TH SarabunPSK" pitchFamily="34" charset="-34"/>
                <a:cs typeface="TH SarabunPSK" pitchFamily="34" charset="-34"/>
              </a:rPr>
              <a:t>กรณ์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lnSpc>
                <a:spcPct val="90000"/>
              </a:lnSpc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สหกรณ์แห่งแรก วัดจันทร์ ไม่จำกัดสินใช้</a:t>
            </a:r>
          </a:p>
          <a:p>
            <a:pPr eaLnBrk="1" hangingPunct="1">
              <a:lnSpc>
                <a:spcPct val="90000"/>
              </a:lnSpc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กฎหมายสหกรณ์ฉบับแรก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   พ.ศ. 2471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26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กุมภาพันธ์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วันสหกรณ์แห่งชาติ  (มติ ครม.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9 </a:t>
            </a:r>
            <a:r>
              <a:rPr lang="th-TH" sz="2800" b="1" dirty="0" err="1">
                <a:latin typeface="TH SarabunPSK" pitchFamily="34" charset="-34"/>
                <a:cs typeface="TH SarabunPSK" pitchFamily="34" charset="-34"/>
              </a:rPr>
              <a:t>ตค.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2527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2438400"/>
            <a:ext cx="4319587" cy="3805238"/>
          </a:xfrm>
          <a:ln w="57150">
            <a:solidFill>
              <a:schemeClr val="bg1"/>
            </a:solidFill>
          </a:ln>
        </p:spPr>
      </p:pic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0B1C98E-094C-424A-BE0E-D8A7FA9FBA1E}" type="slidenum">
              <a:rPr lang="en-US" altLang="th-TH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ตัวยึดเนื้อหา 2"/>
          <p:cNvSpPr>
            <a:spLocks noGrp="1"/>
          </p:cNvSpPr>
          <p:nvPr>
            <p:ph idx="1"/>
          </p:nvPr>
        </p:nvSpPr>
        <p:spPr>
          <a:xfrm>
            <a:off x="533400" y="1928813"/>
            <a:ext cx="8229600" cy="4751387"/>
          </a:xfrm>
          <a:solidFill>
            <a:schemeClr val="bg1">
              <a:alpha val="87057"/>
            </a:schemeClr>
          </a:solidFill>
        </p:spPr>
        <p:txBody>
          <a:bodyPr/>
          <a:lstStyle/>
          <a:p>
            <a:pPr eaLnBrk="1" hangingPunct="1">
              <a:buClr>
                <a:schemeClr val="tx1"/>
              </a:buClr>
              <a:buFont typeface="Arial" pitchFamily="34" charset="0"/>
              <a:buNone/>
            </a:pP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1 .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เป็นผู้เห็นชอบในวัตถุประสงค์ของสหกรณ์</a:t>
            </a:r>
          </a:p>
          <a:p>
            <a:pPr eaLnBrk="1" hangingPunct="1">
              <a:buClr>
                <a:schemeClr val="tx1"/>
              </a:buClr>
              <a:buFont typeface="Arial" pitchFamily="34" charset="0"/>
              <a:buNone/>
            </a:pP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เป็นบุคคลธรรมดาและบรรลุนิติภาวะ</a:t>
            </a:r>
          </a:p>
          <a:p>
            <a:pPr eaLnBrk="1" hangingPunct="1">
              <a:buClr>
                <a:schemeClr val="tx1"/>
              </a:buClr>
              <a:buFont typeface="Arial" pitchFamily="34" charset="0"/>
              <a:buNone/>
            </a:pP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     ก. เป็นคู่สมรส หรือบุตร หรือ บิดา มารดา ของสมาชิกสหกรณ์</a:t>
            </a:r>
          </a:p>
          <a:p>
            <a:pPr eaLnBrk="1" hangingPunct="1">
              <a:buClr>
                <a:schemeClr val="tx1"/>
              </a:buClr>
              <a:buNone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    ข.เป็นพนักงานกระทรวงสาธารณสุขสายสนับสนุน หรือ ลูกจ้างชั่วคราวสายสนับสนุน ที่ปฏิบัติงาน </a:t>
            </a:r>
            <a:r>
              <a:rPr lang="th-TH" sz="3600" b="1" dirty="0" err="1">
                <a:latin typeface="TH SarabunPSK" pitchFamily="34" charset="-34"/>
                <a:cs typeface="TH SarabunPSK" pitchFamily="34" charset="-34"/>
              </a:rPr>
              <a:t>สสอ.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/รพ.สต. </a:t>
            </a: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45ACF-BFF6-4345-9606-08513F3E3AD6}" type="slidenum">
              <a:rPr lang="en-GB"/>
              <a:pPr>
                <a:defRPr/>
              </a:pPr>
              <a:t>40</a:t>
            </a:fld>
            <a:endParaRPr lang="en-GB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42938" y="1214438"/>
            <a:ext cx="3429144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cs typeface="Angsana New" pitchFamily="18" charset="-34"/>
              </a:rPr>
              <a:t>คุณสมบัติสมาชิกสมทบ</a:t>
            </a:r>
            <a:endParaRPr lang="th-TH" sz="4000" dirty="0">
              <a:cs typeface="Angsana New" pitchFamily="18" charset="-34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85725"/>
            <a:ext cx="9144000" cy="10572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dirty="0">
                <a:solidFill>
                  <a:schemeClr val="bg1"/>
                </a:solidFill>
                <a:cs typeface="+mj-cs"/>
              </a:rPr>
              <a:t>สมาชิกสหกรณ์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1444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/>
              <a:t>การจ่ายค่าหุ้น/ค่าธรรมเนียม/การสมัคร</a:t>
            </a:r>
            <a:r>
              <a:rPr lang="en-US" b="1" dirty="0"/>
              <a:t/>
            </a:r>
            <a:br>
              <a:rPr lang="en-US" b="1" dirty="0"/>
            </a:br>
            <a:r>
              <a:rPr lang="th-TH" b="1" dirty="0"/>
              <a:t>และการลาออก สำหรับสมาชิก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14282" y="1428760"/>
            <a:ext cx="8643998" cy="557214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th-TH" b="1" dirty="0"/>
              <a:t>สมาชิกต้องซื้อหุ้นไม่น้อยกว่า</a:t>
            </a:r>
            <a:r>
              <a:rPr lang="en-US" b="1" dirty="0"/>
              <a:t> 100 </a:t>
            </a:r>
            <a:r>
              <a:rPr lang="th-TH" b="1" dirty="0"/>
              <a:t>บาท  และจะถูกหักเงินเดือนซื้อหุ้นเท่ากันทุกๆเดือน</a:t>
            </a:r>
          </a:p>
          <a:p>
            <a:pPr>
              <a:spcBef>
                <a:spcPts val="0"/>
              </a:spcBef>
            </a:pPr>
            <a:r>
              <a:rPr lang="th-TH" b="1" dirty="0"/>
              <a:t>การสมัครสมาชิก ครั้งที่ 1 ค่าธรรมเนียม 100 บาท</a:t>
            </a:r>
          </a:p>
          <a:p>
            <a:pPr>
              <a:spcBef>
                <a:spcPts val="0"/>
              </a:spcBef>
            </a:pPr>
            <a:r>
              <a:rPr lang="th-TH" b="1" dirty="0"/>
              <a:t>สมัครเป็นสมาชิกครั้งที่ 2 </a:t>
            </a:r>
            <a:r>
              <a:rPr lang="th-TH" dirty="0"/>
              <a:t> ต้องเว้นระยะเวลาจากวันที่ลาออกแล้ว </a:t>
            </a:r>
            <a:r>
              <a:rPr lang="en-US" b="1" dirty="0"/>
              <a:t>6 </a:t>
            </a:r>
            <a:r>
              <a:rPr lang="th-TH" b="1" dirty="0"/>
              <a:t>เดือน</a:t>
            </a:r>
            <a:r>
              <a:rPr lang="th-TH" dirty="0"/>
              <a:t> จึงสามารถสมัครใหม่ได้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th-TH" b="1" dirty="0"/>
              <a:t>สมัครเป็นสมาชิกครั้งที่ 3 </a:t>
            </a:r>
            <a:r>
              <a:rPr lang="th-TH" dirty="0"/>
              <a:t> ต้องเว้นระยะเวลาจากวันที่ลาออกแล้ว </a:t>
            </a:r>
            <a:r>
              <a:rPr lang="en-US" b="1" dirty="0"/>
              <a:t>1</a:t>
            </a:r>
            <a:r>
              <a:rPr lang="en-US" dirty="0"/>
              <a:t> </a:t>
            </a:r>
            <a:r>
              <a:rPr lang="th-TH" dirty="0"/>
              <a:t>ปี </a:t>
            </a:r>
            <a:r>
              <a:rPr lang="en-US" b="1" dirty="0"/>
              <a:t>6 </a:t>
            </a:r>
            <a:r>
              <a:rPr lang="th-TH" b="1" dirty="0"/>
              <a:t>เดือน</a:t>
            </a:r>
            <a:r>
              <a:rPr lang="th-TH" dirty="0"/>
              <a:t> จึงสามารถสมัครใหม่ได้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th-TH" b="1" dirty="0"/>
              <a:t>สมัครเป็นสมาชิกครั้งที่ 4 </a:t>
            </a:r>
            <a:r>
              <a:rPr lang="th-TH" dirty="0"/>
              <a:t> ต้องเว้นระยะเวลาจากวันที่ลาออกแล้ว </a:t>
            </a:r>
            <a:r>
              <a:rPr lang="en-US" b="1" dirty="0"/>
              <a:t>2 </a:t>
            </a:r>
            <a:r>
              <a:rPr lang="th-TH" b="1" dirty="0"/>
              <a:t>ปี</a:t>
            </a:r>
            <a:r>
              <a:rPr lang="th-TH" dirty="0"/>
              <a:t> จึงสามารถสมัครใหม่ได้</a:t>
            </a:r>
            <a:endParaRPr lang="en-US" dirty="0"/>
          </a:p>
          <a:p>
            <a:pPr lvl="0">
              <a:spcBef>
                <a:spcPts val="0"/>
              </a:spcBef>
            </a:pPr>
            <a:r>
              <a:rPr lang="th-TH" b="1" dirty="0"/>
              <a:t>ค่าธรรมเนียมการสมัคร ครั้งที่ 2 เป็นต้นไป ครั้งละ</a:t>
            </a:r>
            <a:r>
              <a:rPr lang="en-US" b="1" dirty="0"/>
              <a:t> 500 </a:t>
            </a:r>
            <a:r>
              <a:rPr lang="th-TH" b="1" dirty="0"/>
              <a:t>บาท </a:t>
            </a:r>
            <a:endParaRPr lang="en-US" dirty="0"/>
          </a:p>
          <a:p>
            <a:pPr lvl="0">
              <a:spcBef>
                <a:spcPts val="0"/>
              </a:spcBef>
            </a:pPr>
            <a:r>
              <a:rPr lang="th-TH" b="1" dirty="0"/>
              <a:t>หากครบ</a:t>
            </a:r>
            <a:r>
              <a:rPr lang="en-US" b="1" dirty="0"/>
              <a:t> 4 </a:t>
            </a:r>
            <a:r>
              <a:rPr lang="th-TH" b="1" dirty="0"/>
              <a:t>ครั้งแล้วไม่สามารถสมัครเข้าใหม่ได้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sz="5400" b="1" dirty="0"/>
              <a:t>ค่าธรรมเนียมการสมัคร</a:t>
            </a:r>
            <a:br>
              <a:rPr lang="th-TH" sz="5400" b="1" dirty="0"/>
            </a:br>
            <a:r>
              <a:rPr lang="th-TH" sz="5400" b="1" dirty="0"/>
              <a:t>สำหรับสมาชิกสมทบ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768733"/>
          </a:xfrm>
        </p:spPr>
        <p:txBody>
          <a:bodyPr/>
          <a:lstStyle/>
          <a:p>
            <a:r>
              <a:rPr lang="th-TH" sz="5400" b="1" dirty="0"/>
              <a:t>การสมัครสมาชิก สมทบ ต้องจ่ายค่าธรรมเนียมการสมัคร 50 บาท พร้อมกับซื้อหุ้นครั้งแรกไม่น้อยกว่า 1,000 บาท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0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198913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2484438" y="476250"/>
            <a:ext cx="10318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altLang="th-TH" sz="4800" b="1"/>
              <a:t>หุ้น</a:t>
            </a:r>
          </a:p>
        </p:txBody>
      </p:sp>
      <p:pic>
        <p:nvPicPr>
          <p:cNvPr id="103428" name="Picture 4" descr="1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7825" y="333375"/>
            <a:ext cx="21590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7092950" y="2133600"/>
            <a:ext cx="15668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altLang="th-TH" sz="4800" b="1"/>
              <a:t>เงินฝาก</a:t>
            </a:r>
          </a:p>
        </p:txBody>
      </p:sp>
      <p:pic>
        <p:nvPicPr>
          <p:cNvPr id="103430" name="Picture 6" descr="1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652963"/>
            <a:ext cx="2592388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2771775" y="5157788"/>
            <a:ext cx="18097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altLang="th-TH" sz="4800" b="1"/>
              <a:t>ทุนสำรอง</a:t>
            </a:r>
          </a:p>
        </p:txBody>
      </p:sp>
      <p:pic>
        <p:nvPicPr>
          <p:cNvPr id="103432" name="Picture 8" descr="1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4365625"/>
            <a:ext cx="2519363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7885113" y="4365625"/>
            <a:ext cx="100171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sz="4800" b="1">
                <a:latin typeface="Angsana New" pitchFamily="18" charset="-34"/>
              </a:rPr>
              <a:t>เงินกู้</a:t>
            </a:r>
          </a:p>
        </p:txBody>
      </p:sp>
      <p:sp>
        <p:nvSpPr>
          <p:cNvPr id="44042" name="Oval 11"/>
          <p:cNvSpPr>
            <a:spLocks noChangeArrowheads="1"/>
          </p:cNvSpPr>
          <p:nvPr/>
        </p:nvSpPr>
        <p:spPr bwMode="auto">
          <a:xfrm>
            <a:off x="3203575" y="1844675"/>
            <a:ext cx="3240088" cy="2951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th-TH" sz="2400"/>
          </a:p>
        </p:txBody>
      </p:sp>
      <p:pic>
        <p:nvPicPr>
          <p:cNvPr id="44043" name="Picture 12" descr="1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5375" y="2171700"/>
            <a:ext cx="2449513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4" name="Text Box 13"/>
          <p:cNvSpPr txBox="1">
            <a:spLocks noChangeArrowheads="1"/>
          </p:cNvSpPr>
          <p:nvPr/>
        </p:nvSpPr>
        <p:spPr bwMode="auto">
          <a:xfrm>
            <a:off x="3924300" y="3860800"/>
            <a:ext cx="2087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altLang="th-TH" sz="3600" b="1"/>
              <a:t>ทุนดำเนินงาน</a:t>
            </a:r>
          </a:p>
        </p:txBody>
      </p:sp>
      <p:sp>
        <p:nvSpPr>
          <p:cNvPr id="44045" name="Line 14"/>
          <p:cNvSpPr>
            <a:spLocks noChangeShapeType="1"/>
          </p:cNvSpPr>
          <p:nvPr/>
        </p:nvSpPr>
        <p:spPr bwMode="auto">
          <a:xfrm flipH="1">
            <a:off x="2627313" y="4076700"/>
            <a:ext cx="720725" cy="6477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44046" name="Line 15"/>
          <p:cNvSpPr>
            <a:spLocks noChangeShapeType="1"/>
          </p:cNvSpPr>
          <p:nvPr/>
        </p:nvSpPr>
        <p:spPr bwMode="auto">
          <a:xfrm flipH="1" flipV="1">
            <a:off x="2411413" y="2060575"/>
            <a:ext cx="865187" cy="576263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44047" name="Line 16"/>
          <p:cNvSpPr>
            <a:spLocks noChangeShapeType="1"/>
          </p:cNvSpPr>
          <p:nvPr/>
        </p:nvSpPr>
        <p:spPr bwMode="auto">
          <a:xfrm flipV="1">
            <a:off x="6156325" y="1916113"/>
            <a:ext cx="792163" cy="504825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44048" name="Line 17"/>
          <p:cNvSpPr>
            <a:spLocks noChangeShapeType="1"/>
          </p:cNvSpPr>
          <p:nvPr/>
        </p:nvSpPr>
        <p:spPr bwMode="auto">
          <a:xfrm>
            <a:off x="6011863" y="4365625"/>
            <a:ext cx="865187" cy="503238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579C10B-DB5C-447F-8903-BD13E49756CB}" type="slidenum">
              <a:rPr lang="en-US" altLang="th-TH" sz="12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/>
      <p:bldP spid="103429" grpId="0"/>
      <p:bldP spid="103431" grpId="0"/>
      <p:bldP spid="1034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D262E4-0AB3-4F24-9795-42B0029AE4DF}" type="slidenum">
              <a:rPr lang="en-GB"/>
              <a:pPr>
                <a:defRPr/>
              </a:pPr>
              <a:t>44</a:t>
            </a:fld>
            <a:endParaRPr lang="en-GB"/>
          </a:p>
        </p:txBody>
      </p:sp>
      <p:graphicFrame>
        <p:nvGraphicFramePr>
          <p:cNvPr id="7" name="ตัวยึดเนื้อหา 6"/>
          <p:cNvGraphicFramePr>
            <a:graphicFrameLocks noGrp="1"/>
          </p:cNvGraphicFramePr>
          <p:nvPr>
            <p:ph idx="1"/>
          </p:nvPr>
        </p:nvGraphicFramePr>
        <p:xfrm>
          <a:off x="0" y="2857496"/>
          <a:ext cx="91440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7397" name="Rectangle 2"/>
          <p:cNvSpPr txBox="1">
            <a:spLocks noChangeArrowheads="1"/>
          </p:cNvSpPr>
          <p:nvPr/>
        </p:nvSpPr>
        <p:spPr bwMode="auto">
          <a:xfrm>
            <a:off x="1357290" y="1142984"/>
            <a:ext cx="6500858" cy="15240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ngsana New" pitchFamily="18" charset="-34"/>
              </a:rPr>
              <a:t>ช่วงเวลาให้บริการ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7200" dirty="0">
                <a:cs typeface="Angsana New" pitchFamily="18" charset="-34"/>
              </a:rPr>
              <a:t>ผู้รับโอนประโยชน์</a:t>
            </a:r>
          </a:p>
        </p:txBody>
      </p:sp>
      <p:sp>
        <p:nvSpPr>
          <p:cNvPr id="62469" name="ตัวยึดเนื้อหา 2"/>
          <p:cNvSpPr txBox="1">
            <a:spLocks/>
          </p:cNvSpPr>
          <p:nvPr/>
        </p:nvSpPr>
        <p:spPr bwMode="auto">
          <a:xfrm>
            <a:off x="500063" y="3857628"/>
            <a:ext cx="2857491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th-TH" sz="9600" b="1" dirty="0">
                <a:solidFill>
                  <a:srgbClr val="FF0000"/>
                </a:solidFill>
                <a:latin typeface="Calibri" pitchFamily="34" charset="0"/>
              </a:rPr>
              <a:t>อย่าลืม</a:t>
            </a:r>
          </a:p>
        </p:txBody>
      </p:sp>
      <p:sp>
        <p:nvSpPr>
          <p:cNvPr id="62470" name="ตัวยึดเนื้อหา 2"/>
          <p:cNvSpPr txBox="1">
            <a:spLocks/>
          </p:cNvSpPr>
          <p:nvPr/>
        </p:nvSpPr>
        <p:spPr bwMode="auto">
          <a:xfrm>
            <a:off x="428625" y="5214941"/>
            <a:ext cx="82296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th-TH" sz="6600" dirty="0">
                <a:latin typeface="Calibri" pitchFamily="34" charset="0"/>
              </a:rPr>
              <a:t>ทำหนังสือระบุผู้รับโอนประโยชน์</a:t>
            </a:r>
          </a:p>
        </p:txBody>
      </p:sp>
      <p:sp>
        <p:nvSpPr>
          <p:cNvPr id="62471" name="สี่เหลี่ยมผืนผ้า 5"/>
          <p:cNvSpPr>
            <a:spLocks noChangeArrowheads="1"/>
          </p:cNvSpPr>
          <p:nvPr/>
        </p:nvSpPr>
        <p:spPr bwMode="auto">
          <a:xfrm>
            <a:off x="500063" y="1714500"/>
            <a:ext cx="8001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เมื่อสมาชิกเสียชีวิตแล้วสหกรณ์จะจ่ายเงินที่สมาชิก</a:t>
            </a:r>
            <a:br>
              <a:rPr lang="th-TH" sz="44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มีอยู่กับสหกรณ์ (หุ้น/เงินฝาก) รวมถึงสิทธิประโยชน์</a:t>
            </a:r>
            <a:br>
              <a:rPr lang="th-TH" sz="44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ที่พึงได้รับให้ผู้รับโอนประโยชน์ตามที่ระบุ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0" y="2285992"/>
            <a:ext cx="9144000" cy="1470025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solidFill>
                  <a:srgbClr val="002060"/>
                </a:solidFill>
              </a:rPr>
              <a:t>สหกรณ์ออมทรัพย์สาธารณสุขจังหวัดอุดรธานี จำกัด</a:t>
            </a:r>
            <a:endParaRPr lang="th-TH" sz="4000" b="1" dirty="0">
              <a:solidFill>
                <a:srgbClr val="002060"/>
              </a:solidFill>
            </a:endParaRPr>
          </a:p>
        </p:txBody>
      </p:sp>
      <p:sp>
        <p:nvSpPr>
          <p:cNvPr id="4" name="ชื่อเรื่องรอง 3"/>
          <p:cNvSpPr>
            <a:spLocks noGrp="1"/>
          </p:cNvSpPr>
          <p:nvPr>
            <p:ph type="subTitle" idx="1"/>
          </p:nvPr>
        </p:nvSpPr>
        <p:spPr>
          <a:xfrm>
            <a:off x="1371600" y="3457572"/>
            <a:ext cx="6400800" cy="1752600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</a:rPr>
              <a:t>ผลการดำเนินงาน ณ 31 พฤษภาคม 2566</a:t>
            </a:r>
            <a:endParaRPr lang="th-TH" sz="4000" b="1" dirty="0">
              <a:solidFill>
                <a:srgbClr val="FF0000"/>
              </a:solidFill>
            </a:endParaRPr>
          </a:p>
        </p:txBody>
      </p:sp>
      <p:pic>
        <p:nvPicPr>
          <p:cNvPr id="5" name="รูปภาพ 4" descr="โลโก้สหกรณ์NEWไม่มีรวงข้าว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1000108"/>
            <a:ext cx="1714512" cy="1714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005EA-806F-4B32-A0A8-64F5D5EBC738}" type="slidenum">
              <a:rPr lang="en-US" smtClean="0"/>
              <a:pPr>
                <a:defRPr/>
              </a:pPr>
              <a:t>47</a:t>
            </a:fld>
            <a:endParaRPr lang="th-TH" smtClean="0"/>
          </a:p>
        </p:txBody>
      </p:sp>
      <p:sp>
        <p:nvSpPr>
          <p:cNvPr id="1843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25"/>
            <a:ext cx="9144000" cy="15001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th-TH" sz="8000" b="1" dirty="0" smtClean="0">
                <a:solidFill>
                  <a:srgbClr val="0A4469"/>
                </a:solidFill>
              </a:rPr>
              <a:t>สมาชิก ณ </a:t>
            </a:r>
            <a:r>
              <a:rPr lang="en-US" sz="4800" b="1" dirty="0" smtClean="0">
                <a:solidFill>
                  <a:srgbClr val="0A4469"/>
                </a:solidFill>
              </a:rPr>
              <a:t>31 </a:t>
            </a:r>
            <a:r>
              <a:rPr lang="th-TH" sz="8000" b="1" dirty="0" smtClean="0">
                <a:solidFill>
                  <a:srgbClr val="0A4469"/>
                </a:solidFill>
              </a:rPr>
              <a:t>พฤษภาคม </a:t>
            </a:r>
            <a:r>
              <a:rPr lang="en-US" sz="4800" b="1" dirty="0" smtClean="0">
                <a:solidFill>
                  <a:srgbClr val="0A4469"/>
                </a:solidFill>
              </a:rPr>
              <a:t>2566</a:t>
            </a:r>
            <a:endParaRPr lang="th-TH" sz="6000" b="1" dirty="0" smtClean="0">
              <a:solidFill>
                <a:srgbClr val="0A4469"/>
              </a:solidFill>
            </a:endParaRPr>
          </a:p>
        </p:txBody>
      </p:sp>
      <p:graphicFrame>
        <p:nvGraphicFramePr>
          <p:cNvPr id="25618" name="Group 18"/>
          <p:cNvGraphicFramePr>
            <a:graphicFrameLocks noGrp="1"/>
          </p:cNvGraphicFramePr>
          <p:nvPr/>
        </p:nvGraphicFramePr>
        <p:xfrm>
          <a:off x="762000" y="2286000"/>
          <a:ext cx="7391400" cy="3200400"/>
        </p:xfrm>
        <a:graphic>
          <a:graphicData uri="http://schemas.openxmlformats.org/drawingml/2006/table">
            <a:tbl>
              <a:tblPr/>
              <a:tblGrid>
                <a:gridCol w="4106863"/>
                <a:gridCol w="3284537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    - สมาชิก</a:t>
                      </a:r>
                      <a:endParaRPr kumimoji="0" lang="th-TH" sz="5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6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5,751 คน</a:t>
                      </a:r>
                      <a:endParaRPr kumimoji="0" lang="en-US" sz="6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5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    - สมาชิกสมทบ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6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695 คน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7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รวม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7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6,446คน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C8390-36CB-42BC-95F8-EBB73DA242BB}" type="slidenum">
              <a:rPr lang="en-US" smtClean="0"/>
              <a:pPr>
                <a:defRPr/>
              </a:pPr>
              <a:t>48</a:t>
            </a:fld>
            <a:endParaRPr lang="th-TH" smtClean="0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6038"/>
            <a:ext cx="8253413" cy="868362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solidFill>
                  <a:srgbClr val="0A4469"/>
                </a:solidFill>
                <a:latin typeface="AngsanaUPC" pitchFamily="18" charset="-34"/>
              </a:rPr>
              <a:t>ฐานะการเงินของสหกรณ์ ณ </a:t>
            </a:r>
            <a:r>
              <a:rPr lang="en-US" sz="4000" b="1" dirty="0" smtClean="0">
                <a:solidFill>
                  <a:srgbClr val="0A4469"/>
                </a:solidFill>
              </a:rPr>
              <a:t>31 </a:t>
            </a:r>
            <a:r>
              <a:rPr lang="th-TH" sz="4000" b="1" dirty="0" smtClean="0">
                <a:solidFill>
                  <a:srgbClr val="0A4469"/>
                </a:solidFill>
              </a:rPr>
              <a:t>พฤษภาคม </a:t>
            </a:r>
            <a:r>
              <a:rPr lang="en-US" sz="4000" b="1" dirty="0" smtClean="0">
                <a:solidFill>
                  <a:srgbClr val="0A4469"/>
                </a:solidFill>
              </a:rPr>
              <a:t>2566</a:t>
            </a:r>
            <a:endParaRPr lang="th-TH" sz="4000" b="1" dirty="0" smtClean="0">
              <a:solidFill>
                <a:srgbClr val="0A4469"/>
              </a:solidFill>
              <a:latin typeface="AngsanaUPC" pitchFamily="18" charset="-34"/>
            </a:endParaRPr>
          </a:p>
        </p:txBody>
      </p:sp>
      <p:graphicFrame>
        <p:nvGraphicFramePr>
          <p:cNvPr id="42015" name="Group 31"/>
          <p:cNvGraphicFramePr>
            <a:graphicFrameLocks noGrp="1"/>
          </p:cNvGraphicFramePr>
          <p:nvPr/>
        </p:nvGraphicFramePr>
        <p:xfrm>
          <a:off x="609600" y="801688"/>
          <a:ext cx="8229600" cy="5836920"/>
        </p:xfrm>
        <a:graphic>
          <a:graphicData uri="http://schemas.openxmlformats.org/drawingml/2006/table">
            <a:tbl>
              <a:tblPr/>
              <a:tblGrid>
                <a:gridCol w="4572000"/>
                <a:gridCol w="3657600"/>
              </a:tblGrid>
              <a:tr h="769924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charset="-34"/>
                          <a:cs typeface="+mj-cs"/>
                        </a:rPr>
                        <a:t>ทุนดำเนินงาน</a:t>
                      </a: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charset="-34"/>
                          <a:cs typeface="+mj-cs"/>
                        </a:rPr>
                        <a:t> </a:t>
                      </a:r>
                      <a:r>
                        <a:rPr lang="th-TH" sz="4400" b="1" u="sng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j-cs"/>
                        </a:rPr>
                        <a:t>6,123,768,798.44 </a:t>
                      </a: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charset="-34"/>
                          <a:cs typeface="+mj-cs"/>
                        </a:rPr>
                        <a:t> </a:t>
                      </a:r>
                      <a:r>
                        <a:rPr kumimoji="0" lang="th-TH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charset="-34"/>
                          <a:cs typeface="+mj-cs"/>
                        </a:rPr>
                        <a:t>บาท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dia New" pitchFamily="34" charset="-34"/>
                        <a:cs typeface="+mj-cs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8BAF6"/>
                        </a:gs>
                        <a:gs pos="50000">
                          <a:srgbClr val="C0D3F8"/>
                        </a:gs>
                        <a:gs pos="100000">
                          <a:srgbClr val="E0E9FB"/>
                        </a:gs>
                      </a:gsLst>
                      <a:lin ang="162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55466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 เงินรับฝาก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charset="-34"/>
                          <a:cs typeface="+mj-cs"/>
                        </a:rPr>
                        <a:t>1,984,547,378.48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charset="-34"/>
                        <a:cs typeface="+mj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63468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เงินกู้ยืมสถาบันการเงิน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charset="-34"/>
                          <a:cs typeface="+mj-cs"/>
                        </a:rPr>
                        <a:t>695,905,000.00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หนี้สินอื่น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charset="-34"/>
                          <a:cs typeface="+mj-cs"/>
                        </a:rPr>
                        <a:t>13,003,136.05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ทุนเรือนหุ้น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4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2,982,886,340.00 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charset="-34"/>
                        <a:cs typeface="+mj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ทุนสำรอง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4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241,721,491.67 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charset="-34"/>
                        <a:cs typeface="+mj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ทุนสะสมตามข้อบังคับ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4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17,225,693.51 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charset="-34"/>
                        <a:cs typeface="+mj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กำไรขั้นต้น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4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188,479,758.73 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charset="-34"/>
                        <a:cs typeface="+mj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5098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B6EC2-8F2E-4C0D-9FDD-1B387957A0AB}" type="slidenum">
              <a:rPr lang="en-US" smtClean="0"/>
              <a:pPr>
                <a:defRPr/>
              </a:pPr>
              <a:t>49</a:t>
            </a:fld>
            <a:endParaRPr lang="th-TH" smtClean="0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6038"/>
            <a:ext cx="7543800" cy="868362"/>
          </a:xfrm>
        </p:spPr>
        <p:txBody>
          <a:bodyPr>
            <a:normAutofit fontScale="90000"/>
          </a:bodyPr>
          <a:lstStyle/>
          <a:p>
            <a:r>
              <a:rPr lang="th-TH" sz="4300" b="1" dirty="0" smtClean="0">
                <a:solidFill>
                  <a:srgbClr val="0A4469"/>
                </a:solidFill>
                <a:latin typeface="AngsanaUPC" pitchFamily="18" charset="-34"/>
              </a:rPr>
              <a:t>ฐานะการเงินของสหกรณ์  </a:t>
            </a:r>
            <a:r>
              <a:rPr lang="th-TH" sz="4000" b="1" dirty="0" smtClean="0">
                <a:solidFill>
                  <a:srgbClr val="0A4469"/>
                </a:solidFill>
                <a:latin typeface="AngsanaUPC" pitchFamily="18" charset="-34"/>
              </a:rPr>
              <a:t>ณ </a:t>
            </a:r>
            <a:r>
              <a:rPr lang="en-US" sz="4000" b="1" dirty="0" smtClean="0">
                <a:solidFill>
                  <a:srgbClr val="0A4469"/>
                </a:solidFill>
              </a:rPr>
              <a:t>31 </a:t>
            </a:r>
            <a:r>
              <a:rPr lang="th-TH" sz="4000" b="1" dirty="0" smtClean="0">
                <a:solidFill>
                  <a:srgbClr val="0A4469"/>
                </a:solidFill>
              </a:rPr>
              <a:t>พฤษภาคม </a:t>
            </a:r>
            <a:r>
              <a:rPr lang="en-US" sz="4000" b="1" dirty="0" smtClean="0">
                <a:solidFill>
                  <a:srgbClr val="0A4469"/>
                </a:solidFill>
              </a:rPr>
              <a:t>2566</a:t>
            </a:r>
            <a:endParaRPr lang="th-TH" sz="3200" b="1" dirty="0" smtClean="0">
              <a:solidFill>
                <a:srgbClr val="0A4469"/>
              </a:solidFill>
            </a:endParaRPr>
          </a:p>
        </p:txBody>
      </p:sp>
      <p:graphicFrame>
        <p:nvGraphicFramePr>
          <p:cNvPr id="43037" name="Group 29"/>
          <p:cNvGraphicFramePr>
            <a:graphicFrameLocks noGrp="1"/>
          </p:cNvGraphicFramePr>
          <p:nvPr/>
        </p:nvGraphicFramePr>
        <p:xfrm>
          <a:off x="684213" y="908050"/>
          <a:ext cx="8229600" cy="5012055"/>
        </p:xfrm>
        <a:graphic>
          <a:graphicData uri="http://schemas.openxmlformats.org/drawingml/2006/table">
            <a:tbl>
              <a:tblPr/>
              <a:tblGrid>
                <a:gridCol w="4953000"/>
                <a:gridCol w="3276600"/>
              </a:tblGrid>
              <a:tr h="733425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สินทรัพย์</a:t>
                      </a: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  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   </a:t>
                      </a:r>
                      <a:r>
                        <a:rPr kumimoji="0" lang="th-TH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6,123,768,798.44</a:t>
                      </a: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 </a:t>
                      </a:r>
                      <a:r>
                        <a:rPr kumimoji="0" lang="th-TH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บาท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>
                        <a:alpha val="5098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 เงินสดและเงินฝากธนาคาร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ngsana New" charset="-34"/>
                          <a:cs typeface="+mj-cs"/>
                        </a:rPr>
                        <a:t>60,305,115.77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เงินลงทุน 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40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j-cs"/>
                        </a:rPr>
                        <a:t>19,406,500.00 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ngsana New" charset="-34"/>
                        <a:cs typeface="+mj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ลูกหนี้เงินกู้ยืม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40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j-cs"/>
                        </a:rPr>
                        <a:t>6,035,191,006.67 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ngsana New" charset="-34"/>
                        <a:cs typeface="+mj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สินทรัพย์อื่น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ngsana New" charset="-34"/>
                          <a:cs typeface="+mj-cs"/>
                        </a:rPr>
                        <a:t>8,866,176.00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790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รวม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charset="-34"/>
                          <a:cs typeface="+mj-cs"/>
                        </a:rPr>
                        <a:t>6,123,768,798.44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5098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00042"/>
            <a:ext cx="7318397" cy="7921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rgbClr val="FF0000"/>
                </a:solidFill>
                <a:latin typeface="TH Charmonman" pitchFamily="66" charset="-34"/>
                <a:cs typeface="TH Charmonman" pitchFamily="66" charset="-34"/>
              </a:rPr>
              <a:t>พระบิดาแห่งการสหกรณ์ไทย</a:t>
            </a:r>
            <a:endParaRPr lang="th-TH" sz="4000" dirty="0">
              <a:solidFill>
                <a:srgbClr val="FF0000"/>
              </a:solidFill>
              <a:latin typeface="TH Charmonman" pitchFamily="66" charset="-34"/>
              <a:cs typeface="TH Charmonman" pitchFamily="66" charset="-34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62" y="1285860"/>
            <a:ext cx="6043625" cy="1958957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th-TH" sz="4000" b="1" dirty="0">
                <a:solidFill>
                  <a:srgbClr val="0070C0"/>
                </a:solidFill>
                <a:latin typeface="TH Charmonman" pitchFamily="66" charset="-34"/>
                <a:cs typeface="TH Charmonman" pitchFamily="66" charset="-34"/>
              </a:rPr>
              <a:t>พระราชวรวงศ์เธอ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th-TH" sz="4400" b="1" dirty="0">
                <a:solidFill>
                  <a:srgbClr val="0070C0"/>
                </a:solidFill>
                <a:latin typeface="TH Charmonman" pitchFamily="66" charset="-34"/>
                <a:cs typeface="TH Charmonman" pitchFamily="66" charset="-34"/>
              </a:rPr>
              <a:t>กรมหมื่นพิทยาลง</a:t>
            </a:r>
            <a:r>
              <a:rPr lang="th-TH" sz="4400" b="1" dirty="0" err="1">
                <a:solidFill>
                  <a:srgbClr val="0070C0"/>
                </a:solidFill>
                <a:latin typeface="TH Charmonman" pitchFamily="66" charset="-34"/>
                <a:cs typeface="TH Charmonman" pitchFamily="66" charset="-34"/>
              </a:rPr>
              <a:t>กรณ์</a:t>
            </a:r>
            <a:r>
              <a:rPr lang="th-TH" sz="4400" b="1" dirty="0">
                <a:solidFill>
                  <a:srgbClr val="0070C0"/>
                </a:solidFill>
                <a:latin typeface="TH Charmonman" pitchFamily="66" charset="-34"/>
                <a:cs typeface="TH Charmonman" pitchFamily="66" charset="-34"/>
              </a:rPr>
              <a:t>    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th-TH" sz="4000" b="1" dirty="0">
                <a:solidFill>
                  <a:schemeClr val="tx2">
                    <a:lumMod val="75000"/>
                  </a:schemeClr>
                </a:solidFill>
                <a:latin typeface="TH Charm of AU" pitchFamily="34" charset="-34"/>
                <a:cs typeface="TH Charm of AU" pitchFamily="34" charset="-34"/>
              </a:rPr>
              <a:t>พระบิดาแห่งการสหกรณ์ไทย</a:t>
            </a:r>
          </a:p>
          <a:p>
            <a:pPr marL="0" indent="0" algn="thaiDist" eaLnBrk="1" hangingPunct="1">
              <a:buFont typeface="Wingdings" pitchFamily="2" charset="2"/>
              <a:buNone/>
            </a:pPr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	</a:t>
            </a:r>
            <a:endParaRPr lang="th-TH" sz="36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C509DA4-4812-47E6-9FD8-AF7958E33043}" type="slidenum">
              <a:rPr lang="en-US" altLang="th-TH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313" name="Picture 1" descr="D:\SynologyDrive\atWork\ประชุมเจ้าหน้าที่การเงิน\2564\kr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214290"/>
            <a:ext cx="2428892" cy="3387849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8596" y="3857628"/>
            <a:ext cx="8143932" cy="23574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th-TH" sz="4400" b="1" dirty="0">
                <a:solidFill>
                  <a:srgbClr val="C00000"/>
                </a:solidFill>
                <a:latin typeface="TH Charmonman" pitchFamily="66" charset="-34"/>
                <a:cs typeface="TH Charmonman" pitchFamily="66" charset="-34"/>
              </a:rPr>
              <a:t>ประทานคำแปล</a:t>
            </a:r>
            <a:endParaRPr lang="en-US" sz="4400" b="1" dirty="0">
              <a:solidFill>
                <a:srgbClr val="C00000"/>
              </a:solidFill>
              <a:latin typeface="TH Charmonman" pitchFamily="66" charset="-34"/>
              <a:cs typeface="TH Charmonman" pitchFamily="66" charset="-34"/>
            </a:endParaRPr>
          </a:p>
          <a:p>
            <a:pPr marL="0" indent="0" algn="thaiDist" eaLnBrk="1" hangingPunct="1">
              <a:buFont typeface="Wingdings" pitchFamily="2" charset="2"/>
              <a:buNone/>
            </a:pPr>
            <a:r>
              <a:rPr lang="th-TH" sz="3200" b="1" dirty="0">
                <a:latin typeface="TH Charmonman" pitchFamily="66" charset="-34"/>
                <a:cs typeface="TH Charmonman" pitchFamily="66" charset="-34"/>
              </a:rPr>
              <a:t>“สหกรณ์ เป็นวิธีการจัดการรูปหนึ่ง  ซึ่งบุคคลหลายคนรวมกัน</a:t>
            </a:r>
          </a:p>
          <a:p>
            <a:pPr marL="0" indent="0" algn="thaiDist" eaLnBrk="1" hangingPunct="1">
              <a:buFont typeface="Wingdings" pitchFamily="2" charset="2"/>
              <a:buNone/>
            </a:pPr>
            <a:r>
              <a:rPr lang="th-TH" sz="3200" b="1" dirty="0">
                <a:latin typeface="TH Charmonman" pitchFamily="66" charset="-34"/>
                <a:cs typeface="TH Charmonman" pitchFamily="66" charset="-34"/>
              </a:rPr>
              <a:t>เข้าด้วยความสมัครใจในฐานะที่เป็นมนุษย์เท่ากัน  และโดยความมีสิทธิเสมอหน้ากันหมด  เพื่อจะบำรุงตนให้เกิดความจำเริญในทางทรัพย์”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9F9523-8420-4907-BAA4-E9916C788A66}" type="slidenum">
              <a:rPr lang="en-US" smtClean="0"/>
              <a:pPr>
                <a:defRPr/>
              </a:pPr>
              <a:t>50</a:t>
            </a:fld>
            <a:endParaRPr lang="th-TH" smtClean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957263" y="346075"/>
            <a:ext cx="7543800" cy="868363"/>
          </a:xfrm>
        </p:spPr>
        <p:txBody>
          <a:bodyPr/>
          <a:lstStyle/>
          <a:p>
            <a:r>
              <a:rPr lang="th-TH" sz="4800" b="1" dirty="0" smtClean="0">
                <a:solidFill>
                  <a:srgbClr val="0A4469"/>
                </a:solidFill>
                <a:latin typeface="AngsanaUPC" pitchFamily="18" charset="-34"/>
                <a:cs typeface="AngsanaUPC" pitchFamily="18" charset="-34"/>
              </a:rPr>
              <a:t>ผลการดำเนินงาน </a:t>
            </a:r>
            <a:r>
              <a:rPr lang="th-TH" sz="4800" b="1" dirty="0" smtClean="0">
                <a:solidFill>
                  <a:srgbClr val="0A4469"/>
                </a:solidFill>
                <a:latin typeface="AngsanaUPC" pitchFamily="18" charset="-34"/>
              </a:rPr>
              <a:t>ณ </a:t>
            </a:r>
            <a:r>
              <a:rPr lang="en-US" sz="4800" b="1" dirty="0" smtClean="0">
                <a:solidFill>
                  <a:srgbClr val="0A4469"/>
                </a:solidFill>
              </a:rPr>
              <a:t>31 </a:t>
            </a:r>
            <a:r>
              <a:rPr lang="th-TH" sz="4800" b="1" dirty="0" smtClean="0">
                <a:solidFill>
                  <a:srgbClr val="0A4469"/>
                </a:solidFill>
              </a:rPr>
              <a:t>พฤษภาคม </a:t>
            </a:r>
            <a:r>
              <a:rPr lang="en-US" sz="4800" b="1" dirty="0" smtClean="0">
                <a:solidFill>
                  <a:srgbClr val="0A4469"/>
                </a:solidFill>
              </a:rPr>
              <a:t>2566</a:t>
            </a:r>
            <a:endParaRPr lang="th-TH" sz="4800" b="1" dirty="0" smtClean="0">
              <a:solidFill>
                <a:srgbClr val="0A4469"/>
              </a:solidFill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44055" name="Group 23"/>
          <p:cNvGraphicFramePr>
            <a:graphicFrameLocks noGrp="1"/>
          </p:cNvGraphicFramePr>
          <p:nvPr/>
        </p:nvGraphicFramePr>
        <p:xfrm>
          <a:off x="609600" y="1431925"/>
          <a:ext cx="8229600" cy="3322320"/>
        </p:xfrm>
        <a:graphic>
          <a:graphicData uri="http://schemas.openxmlformats.org/drawingml/2006/table">
            <a:tbl>
              <a:tblPr/>
              <a:tblGrid>
                <a:gridCol w="4953000"/>
                <a:gridCol w="3276600"/>
              </a:tblGrid>
              <a:tr h="733425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งบกำไรสุทธิ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>
                        <a:alpha val="5098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ngsana New" charset="-34"/>
                          <a:cs typeface="+mj-cs"/>
                        </a:rPr>
                        <a:t>  รายได้รวม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ngsana New" charset="-34"/>
                        <a:cs typeface="+mj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4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j-cs"/>
                        </a:rPr>
                        <a:t>219,715,603.00  </a:t>
                      </a:r>
                      <a:endParaRPr kumimoji="0" lang="th-TH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ngsana New" charset="-34"/>
                        <a:cs typeface="+mj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ngsana New" charset="-34"/>
                          <a:cs typeface="+mj-cs"/>
                        </a:rPr>
                        <a:t>หัก</a:t>
                      </a:r>
                      <a:r>
                        <a:rPr kumimoji="0" lang="th-TH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ngsana New" charset="-34"/>
                          <a:cs typeface="+mj-cs"/>
                        </a:rPr>
                        <a:t>  ค่าใช้จ่ายดำเนินงาน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ngsana New" charset="-34"/>
                        <a:cs typeface="+mj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4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j-cs"/>
                        </a:rPr>
                        <a:t>31,235,844.27  </a:t>
                      </a:r>
                      <a:endParaRPr kumimoji="0" lang="th-TH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ngsana New" charset="-34"/>
                        <a:cs typeface="+mj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กำไรสุทธิ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charset="-34"/>
                          <a:cs typeface="Angsana New" charset="-34"/>
                        </a:rPr>
                        <a:t>188,479,758.73</a:t>
                      </a:r>
                      <a:endParaRPr kumimoji="0" lang="th-TH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ngsana New" charset="-34"/>
                        <a:cs typeface="Angsana New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DFB">
                        <a:alpha val="5098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/>
        </p:nvSpPr>
        <p:spPr>
          <a:xfrm>
            <a:off x="107141" y="1500174"/>
            <a:ext cx="8929718" cy="38576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0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ระบบตรวจสอบ</a:t>
            </a:r>
          </a:p>
          <a:p>
            <a:r>
              <a:rPr lang="th-TH" sz="10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ข้อมูลสมาชิก</a:t>
            </a:r>
            <a:endParaRPr lang="th-TH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วิธีการตรวจสอบข้อมูลสมาชิก</a:t>
            </a:r>
            <a:br>
              <a:rPr lang="th-TH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1. เปิด 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Browser 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ที่ใช้ในการเปิดเว็บไซต์เข้าสู่อินเตอร์เน็ต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839472"/>
            <a:ext cx="6000792" cy="450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85786" y="1643050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เช่น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2. เข้าสู่เว็บไซต์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www.udcoop.com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428736"/>
            <a:ext cx="9123293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00241"/>
            <a:ext cx="8286808" cy="4857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สี่เหลี่ยมมุมมน 2"/>
          <p:cNvSpPr/>
          <p:nvPr/>
        </p:nvSpPr>
        <p:spPr>
          <a:xfrm>
            <a:off x="500034" y="785794"/>
            <a:ext cx="7572428" cy="1071570"/>
          </a:xfrm>
          <a:prstGeom prst="roundRect">
            <a:avLst/>
          </a:prstGeom>
          <a:solidFill>
            <a:srgbClr val="FF0000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วิธี </a:t>
            </a:r>
            <a:r>
              <a:rPr lang="en-US" sz="4800" b="1" dirty="0" smtClean="0">
                <a:latin typeface="TH SarabunPSK" pitchFamily="34" charset="-34"/>
                <a:cs typeface="TH SarabunPSK" pitchFamily="34" charset="-34"/>
              </a:rPr>
              <a:t>Login 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เข้าระบบสมาชิกสหกรณ์</a:t>
            </a: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คำบรรยายภาพแบบสี่เหลี่ยมมุมมน 3"/>
          <p:cNvSpPr/>
          <p:nvPr/>
        </p:nvSpPr>
        <p:spPr>
          <a:xfrm>
            <a:off x="3000364" y="2000240"/>
            <a:ext cx="3357586" cy="1785950"/>
          </a:xfrm>
          <a:prstGeom prst="wedgeRoundRectCallout">
            <a:avLst>
              <a:gd name="adj1" fmla="val 64186"/>
              <a:gd name="adj2" fmla="val 52783"/>
              <a:gd name="adj3" fmla="val 16667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คลิกที่เมนู</a:t>
            </a:r>
          </a:p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ระบบตรวจสอบข้อมูลสมาชิก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20321"/>
            <a:ext cx="9144000" cy="6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2963"/>
            <a:ext cx="972502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t="26149"/>
          <a:stretch>
            <a:fillRect/>
          </a:stretch>
        </p:blipFill>
        <p:spPr bwMode="auto">
          <a:xfrm>
            <a:off x="0" y="1714488"/>
            <a:ext cx="9144000" cy="48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500042"/>
            <a:ext cx="8795998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การพิมพ์ใบเสร็จประจำเดือนออนไลน์</a:t>
            </a:r>
            <a:endParaRPr lang="th-TH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คำบรรยายภาพแบบสี่เหลี่ยมมุมมน 3"/>
          <p:cNvSpPr/>
          <p:nvPr/>
        </p:nvSpPr>
        <p:spPr>
          <a:xfrm>
            <a:off x="2500298" y="4786322"/>
            <a:ext cx="3357586" cy="1428760"/>
          </a:xfrm>
          <a:prstGeom prst="wedgeRoundRectCallout">
            <a:avLst>
              <a:gd name="adj1" fmla="val -70955"/>
              <a:gd name="adj2" fmla="val -29692"/>
              <a:gd name="adj3" fmla="val 16667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กรณีชำระเป็นเงินสดหรือโอน จะเป็นใบเสร็จพิเศษ</a:t>
            </a:r>
          </a:p>
        </p:txBody>
      </p:sp>
      <p:sp>
        <p:nvSpPr>
          <p:cNvPr id="6" name="คำบรรยายภาพแบบสี่เหลี่ยมมุมมน 5"/>
          <p:cNvSpPr/>
          <p:nvPr/>
        </p:nvSpPr>
        <p:spPr>
          <a:xfrm>
            <a:off x="2643174" y="2643182"/>
            <a:ext cx="3571868" cy="1857388"/>
          </a:xfrm>
          <a:prstGeom prst="wedgeRoundRectCallout">
            <a:avLst>
              <a:gd name="adj1" fmla="val -76818"/>
              <a:gd name="adj2" fmla="val 68304"/>
              <a:gd name="adj3" fmla="val 16667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เลือกเมนูพิมพ์ใบเสร็จ...</a:t>
            </a:r>
          </a:p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กรณีรับชำระจากการเงินของหน่วยงานจะเป็นใบเสร็จประจำเดือน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t="26149"/>
          <a:stretch>
            <a:fillRect/>
          </a:stretch>
        </p:blipFill>
        <p:spPr bwMode="auto">
          <a:xfrm>
            <a:off x="0" y="1714488"/>
            <a:ext cx="9144000" cy="48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คำบรรยายภาพแบบสี่เหลี่ยมมุมมน 5"/>
          <p:cNvSpPr/>
          <p:nvPr/>
        </p:nvSpPr>
        <p:spPr>
          <a:xfrm>
            <a:off x="5643570" y="1857364"/>
            <a:ext cx="3357586" cy="1785950"/>
          </a:xfrm>
          <a:prstGeom prst="wedgeRoundRectCallout">
            <a:avLst>
              <a:gd name="adj1" fmla="val -60422"/>
              <a:gd name="adj2" fmla="val 24768"/>
              <a:gd name="adj3" fmla="val 16667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คลิกเลือกใบเสร็จ ณ เดือนที่ต้องการ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500042"/>
            <a:ext cx="8795998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การพิมพ์ใบเสร็จประจำเดือนออนไลน์</a:t>
            </a:r>
            <a:endParaRPr lang="th-TH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1600200"/>
            <a:ext cx="87915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2" y="500042"/>
            <a:ext cx="8795998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การพิมพ์ใบเสร็จประจำเดือนออนไลน์</a:t>
            </a:r>
            <a:endParaRPr lang="th-TH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1439863"/>
          </a:xfr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th-TH" sz="7200" b="1" dirty="0">
                <a:solidFill>
                  <a:srgbClr val="002060"/>
                </a:solidFill>
                <a:latin typeface="TH SarabunPSK" pitchFamily="34" charset="-34"/>
              </a:rPr>
              <a:t>“อุดมการณ์สหกรณ์</a:t>
            </a:r>
            <a:r>
              <a:rPr lang="th-TH" sz="7200" dirty="0">
                <a:solidFill>
                  <a:srgbClr val="002060"/>
                </a:solidFill>
                <a:latin typeface="TH SarabunPSK" pitchFamily="34" charset="-34"/>
              </a:rPr>
              <a:t> </a:t>
            </a:r>
            <a:r>
              <a:rPr lang="th-TH" sz="7200" b="1" dirty="0">
                <a:solidFill>
                  <a:srgbClr val="002060"/>
                </a:solidFill>
                <a:latin typeface="TH SarabunPSK" pitchFamily="34" charset="-34"/>
              </a:rPr>
              <a:t>”</a:t>
            </a:r>
          </a:p>
        </p:txBody>
      </p:sp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C9ABB4-15FB-4BE7-A17C-86ED021C433B}" type="slidenum">
              <a:rPr lang="en-US" altLang="th-TH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393700" y="1760538"/>
            <a:ext cx="842645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/>
            <a:r>
              <a:rPr lang="th-TH" altLang="th-TH" sz="4000" b="1" dirty="0">
                <a:latin typeface="Browallia New" pitchFamily="34" charset="-34"/>
                <a:cs typeface="Browallia New" pitchFamily="34" charset="-34"/>
              </a:rPr>
              <a:t>	</a:t>
            </a:r>
          </a:p>
          <a:p>
            <a:pPr algn="thaiDist"/>
            <a:r>
              <a:rPr lang="th-TH" altLang="th-TH" sz="4800" b="1" dirty="0">
                <a:latin typeface="Browallia New" pitchFamily="34" charset="-34"/>
                <a:cs typeface="+mj-cs"/>
              </a:rPr>
              <a:t>           คือ  ความเชื่อร่วมกันที่ว่า การช่วยตนเอง และการช่วยเหลือซึ่งกันและกัน ตามหลักการสหกรณ์ จะนำไปสู่การกินดี อยู่ดี มีความเป็นธรรม และสันติสุขในสังคม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9889477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500042"/>
            <a:ext cx="8795998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การพิมพ์ใบเสร็จประจำเดือนออนไลน์</a:t>
            </a:r>
            <a:endParaRPr lang="th-TH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/>
              <a:t>เมนูอื่นๆในระบบ</a:t>
            </a:r>
            <a:endParaRPr lang="th-TH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357298"/>
            <a:ext cx="3071834" cy="529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b="27205"/>
          <a:stretch>
            <a:fillRect/>
          </a:stretch>
        </p:blipFill>
        <p:spPr bwMode="auto">
          <a:xfrm>
            <a:off x="5000628" y="1285860"/>
            <a:ext cx="3226897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คำบรรยายภาพแบบสี่เหลี่ยมมุมมน 5"/>
          <p:cNvSpPr/>
          <p:nvPr/>
        </p:nvSpPr>
        <p:spPr>
          <a:xfrm>
            <a:off x="3286116" y="4786322"/>
            <a:ext cx="2143140" cy="1357322"/>
          </a:xfrm>
          <a:prstGeom prst="wedgeRoundRectCallout">
            <a:avLst>
              <a:gd name="adj1" fmla="val -71892"/>
              <a:gd name="adj2" fmla="val 22769"/>
              <a:gd name="adj3" fmla="val 16667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C00000"/>
                </a:solidFill>
              </a:rPr>
              <a:t>คำนวณสิทธิ์</a:t>
            </a:r>
          </a:p>
          <a:p>
            <a:pPr algn="ctr"/>
            <a:r>
              <a:rPr lang="th-TH" b="1" dirty="0" smtClean="0">
                <a:solidFill>
                  <a:srgbClr val="C00000"/>
                </a:solidFill>
              </a:rPr>
              <a:t>การกู้ได้ด้วย</a:t>
            </a:r>
            <a:r>
              <a:rPr lang="th-TH" b="1" dirty="0" err="1" smtClean="0">
                <a:solidFill>
                  <a:srgbClr val="C00000"/>
                </a:solidFill>
              </a:rPr>
              <a:t>😁</a:t>
            </a:r>
            <a:endParaRPr lang="th-TH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เว็บบอร์ด (กระดานถาม-ตอบ)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285852" y="1500174"/>
            <a:ext cx="3003771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www.udcoop.com</a:t>
            </a:r>
            <a:endParaRPr lang="th-TH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64" y="2143116"/>
            <a:ext cx="10363200" cy="622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คำบรรยายภาพแบบสี่เหลี่ยมมุมมน 6"/>
          <p:cNvSpPr/>
          <p:nvPr/>
        </p:nvSpPr>
        <p:spPr>
          <a:xfrm>
            <a:off x="5857884" y="3929066"/>
            <a:ext cx="2500330" cy="2571768"/>
          </a:xfrm>
          <a:prstGeom prst="wedgeRoundRectCallout">
            <a:avLst>
              <a:gd name="adj1" fmla="val -80899"/>
              <a:gd name="adj2" fmla="val 22021"/>
              <a:gd name="adj3" fmla="val 16667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C00000"/>
                </a:solidFill>
              </a:rPr>
              <a:t>เข้าเว็บบอร์ด</a:t>
            </a:r>
          </a:p>
          <a:p>
            <a:pPr algn="ctr"/>
            <a:r>
              <a:rPr lang="th-TH" sz="3600" b="1" dirty="0" smtClean="0">
                <a:solidFill>
                  <a:srgbClr val="C00000"/>
                </a:solidFill>
              </a:rPr>
              <a:t>คลิกตรงนี้จ้า</a:t>
            </a:r>
            <a:endParaRPr lang="th-TH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482 -0.61967 L -8.33333E-7 1.11111E-6 " pathEditMode="relative" ptsTypes="A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เว็บบอร์ด (กระดานถาม-ตอบ)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00174"/>
            <a:ext cx="6934953" cy="434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คำบรรยายภาพแบบสี่เหลี่ยมมุมมน 5"/>
          <p:cNvSpPr/>
          <p:nvPr/>
        </p:nvSpPr>
        <p:spPr>
          <a:xfrm>
            <a:off x="3214678" y="2786058"/>
            <a:ext cx="3929090" cy="2357454"/>
          </a:xfrm>
          <a:prstGeom prst="wedgeRoundRectCallout">
            <a:avLst>
              <a:gd name="adj1" fmla="val -92514"/>
              <a:gd name="adj2" fmla="val 3720"/>
              <a:gd name="adj3" fmla="val 16667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คลิกที่เมนู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Login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เข้าสู่ระบบ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เว็บบอร์ด (กระดานถาม-ตอบ)</a:t>
            </a:r>
            <a:endParaRPr lang="th-TH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718185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500298" y="4572008"/>
            <a:ext cx="607223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Login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เข้าระบบ  เว็บบอร์ดสหกรณ์ในครั้งแรกใช้</a:t>
            </a:r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Username :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เป็นเลขบัตรประจำตัวประชาชน 13 หลัก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                      หรือ เลขที่สมาชิกสหกรณ์ ก็ได้  </a:t>
            </a:r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Password :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เป็นวันเดือนปีเกิด ในรูปแบบ 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ววดดปปปป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เช่น เกิด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25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มีนาคม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2532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ใส่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25032532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8237537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เว็บบอร์ด (กระดานถาม-ตอบ)</a:t>
            </a:r>
            <a:endParaRPr lang="th-TH" b="1" dirty="0"/>
          </a:p>
        </p:txBody>
      </p:sp>
      <p:sp>
        <p:nvSpPr>
          <p:cNvPr id="6" name="คำบรรยายภาพแบบสี่เหลี่ยม 5"/>
          <p:cNvSpPr/>
          <p:nvPr/>
        </p:nvSpPr>
        <p:spPr>
          <a:xfrm>
            <a:off x="3000364" y="3429000"/>
            <a:ext cx="3929090" cy="1071570"/>
          </a:xfrm>
          <a:prstGeom prst="wedgeRectCallout">
            <a:avLst>
              <a:gd name="adj1" fmla="val -87082"/>
              <a:gd name="adj2" fmla="val 320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 smtClean="0"/>
              <a:t>กรณีที่ต้องตั้งกระทู้สอบถาม </a:t>
            </a:r>
          </a:p>
          <a:p>
            <a:pPr algn="ctr"/>
            <a:r>
              <a:rPr lang="th-TH" dirty="0" smtClean="0"/>
              <a:t> ให้คลิกที่เมนูตั้งกระทู้</a:t>
            </a:r>
          </a:p>
        </p:txBody>
      </p:sp>
      <p:sp>
        <p:nvSpPr>
          <p:cNvPr id="9" name="คำบรรยายภาพแบบสี่เหลี่ยม 8"/>
          <p:cNvSpPr/>
          <p:nvPr/>
        </p:nvSpPr>
        <p:spPr>
          <a:xfrm>
            <a:off x="2643174" y="1643050"/>
            <a:ext cx="5857916" cy="1571636"/>
          </a:xfrm>
          <a:prstGeom prst="wedgeRectCallout">
            <a:avLst>
              <a:gd name="adj1" fmla="val -66692"/>
              <a:gd name="adj2" fmla="val 2599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/>
              <a:t> ในกรณีที่สมาชิกไม่สามารถจำเลขที่สมาชิกได้</a:t>
            </a:r>
            <a:br>
              <a:rPr lang="th-TH" b="1" dirty="0" smtClean="0"/>
            </a:br>
            <a:r>
              <a:rPr lang="th-TH" b="1" dirty="0" smtClean="0"/>
              <a:t> หรือไม่ทราบเลขที่สมาชิก</a:t>
            </a:r>
          </a:p>
          <a:p>
            <a:r>
              <a:rPr lang="th-TH" b="1" dirty="0" smtClean="0"/>
              <a:t> สมาชิกสามารถเข้ามาตรวจสอบในเว็บบอร์ดได้ด้วย</a:t>
            </a:r>
            <a:endParaRPr lang="th-TH" dirty="0"/>
          </a:p>
        </p:txBody>
      </p:sp>
      <p:sp>
        <p:nvSpPr>
          <p:cNvPr id="10" name="คำบรรยายภาพแบบสี่เหลี่ยม 9"/>
          <p:cNvSpPr/>
          <p:nvPr/>
        </p:nvSpPr>
        <p:spPr>
          <a:xfrm>
            <a:off x="3857620" y="5500702"/>
            <a:ext cx="3929090" cy="1071570"/>
          </a:xfrm>
          <a:prstGeom prst="wedgeRectCallout">
            <a:avLst>
              <a:gd name="adj1" fmla="val -72687"/>
              <a:gd name="adj2" fmla="val -146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 smtClean="0"/>
              <a:t>หรือคลิกที่ปุ่ม </a:t>
            </a:r>
            <a:r>
              <a:rPr lang="en-US" dirty="0" smtClean="0"/>
              <a:t>+ </a:t>
            </a:r>
            <a:r>
              <a:rPr lang="th-TH" dirty="0" smtClean="0"/>
              <a:t>สีส้มด้านล่างก็ได้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ระบบแจ้งโอนเงิน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3825437"/>
            <a:ext cx="8001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ในกรณีที่สมาชิกโอนเงินเข้าบัญชีสหกรณ์แล้วต้องการแจ้งข้อมูลแก่เจ้าหน้าที่สหกรณ์สามารถส่งข้อมูลได้ที่เมนู "แจ้งโอนเงินเข้าสหกรณ์ฯ" จากนั้นกรอกข้อมูล เลขที่สมาชิก ชื่อ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สกุล วันที่โอนเงิน เหตุผลการโอน  แนบไฟล์  พร้อมระบุรายละเอียดเพิ่มเติม จากนั้นคลิกที่เมนูส่งข้อความ ระบบจะส่งข้อมูลที่กรอกเข้ามา ไปยังกลุ่ม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Line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ของเจ้าหน้าที่และบันทึกเก็บไว้ในฐานข้อมูล ในเว็บไซต์สหกรณ์ฯ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285860"/>
            <a:ext cx="206692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14810" y="1571612"/>
            <a:ext cx="40719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/>
              <a:t>การแจ้งโอนเงินผ่านเว็บไซต์สหกรณ์</a:t>
            </a:r>
          </a:p>
          <a:p>
            <a:pPr algn="ctr"/>
            <a:r>
              <a:rPr lang="en-US" dirty="0" smtClean="0">
                <a:hlinkClick r:id="rId3"/>
              </a:rPr>
              <a:t>www.udcoop.com</a:t>
            </a:r>
            <a:endParaRPr lang="en-US" dirty="0" smtClean="0"/>
          </a:p>
          <a:p>
            <a:pPr algn="ctr"/>
            <a:r>
              <a:rPr lang="th-TH" dirty="0" smtClean="0"/>
              <a:t>สามารถสแกน</a:t>
            </a:r>
            <a:r>
              <a:rPr lang="en-US" dirty="0" smtClean="0"/>
              <a:t> QR-Code </a:t>
            </a:r>
            <a:r>
              <a:rPr lang="th-TH" dirty="0" smtClean="0"/>
              <a:t>ด้วยมือถือเพื่อส่งข้อมูล</a:t>
            </a:r>
            <a:r>
              <a:rPr lang="th-TH" dirty="0" err="1" smtClean="0"/>
              <a:t>รูปภาพส</a:t>
            </a:r>
            <a:r>
              <a:rPr lang="th-TH" dirty="0" smtClean="0"/>
              <a:t>ลิ</a:t>
            </a:r>
            <a:r>
              <a:rPr lang="th-TH" dirty="0" err="1" smtClean="0"/>
              <a:t>ปโอน</a:t>
            </a:r>
            <a:r>
              <a:rPr lang="th-TH" dirty="0" smtClean="0"/>
              <a:t>เงินได้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ระบบแจ้งโอนเงิน</a:t>
            </a:r>
            <a:endParaRPr lang="th-TH" b="1" dirty="0"/>
          </a:p>
        </p:txBody>
      </p:sp>
      <p:pic>
        <p:nvPicPr>
          <p:cNvPr id="6" name="รูปภาพ 5"/>
          <p:cNvPicPr/>
          <p:nvPr/>
        </p:nvPicPr>
        <p:blipFill>
          <a:blip r:embed="rId3"/>
          <a:srcRect t="11749" b="44019"/>
          <a:stretch>
            <a:fillRect/>
          </a:stretch>
        </p:blipFill>
        <p:spPr bwMode="auto">
          <a:xfrm>
            <a:off x="1000100" y="1428736"/>
            <a:ext cx="692948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วงรี 3"/>
          <p:cNvSpPr/>
          <p:nvPr/>
        </p:nvSpPr>
        <p:spPr>
          <a:xfrm>
            <a:off x="1428728" y="3857628"/>
            <a:ext cx="2143140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786190"/>
            <a:ext cx="2764662" cy="250507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cxnSp>
        <p:nvCxnSpPr>
          <p:cNvPr id="8" name="ตัวเชื่อมต่อตรง 7"/>
          <p:cNvCxnSpPr/>
          <p:nvPr/>
        </p:nvCxnSpPr>
        <p:spPr>
          <a:xfrm flipV="1">
            <a:off x="3357554" y="3786190"/>
            <a:ext cx="2214578" cy="428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00694" y="3214686"/>
            <a:ext cx="278608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แนบใบโอน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คำบรรยายภาพแบบสี่เหลี่ยมมุมมน 10"/>
          <p:cNvSpPr/>
          <p:nvPr/>
        </p:nvSpPr>
        <p:spPr>
          <a:xfrm>
            <a:off x="6643702" y="1428736"/>
            <a:ext cx="2285984" cy="1428760"/>
          </a:xfrm>
          <a:prstGeom prst="wedgeRoundRectCallout">
            <a:avLst>
              <a:gd name="adj1" fmla="val -155273"/>
              <a:gd name="adj2" fmla="val 65378"/>
              <a:gd name="adj3" fmla="val 16667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กรอกข้อมูลให้ครบถ้วน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ระบบแจ้งโอนเงิน</a:t>
            </a:r>
            <a:endParaRPr lang="th-TH" b="1" dirty="0"/>
          </a:p>
        </p:txBody>
      </p:sp>
      <p:pic>
        <p:nvPicPr>
          <p:cNvPr id="4" name="รูปภาพ 3"/>
          <p:cNvPicPr/>
          <p:nvPr/>
        </p:nvPicPr>
        <p:blipFill>
          <a:blip r:embed="rId2"/>
          <a:srcRect t="56460" b="8293"/>
          <a:stretch>
            <a:fillRect/>
          </a:stretch>
        </p:blipFill>
        <p:spPr bwMode="auto">
          <a:xfrm>
            <a:off x="1428728" y="1428736"/>
            <a:ext cx="692948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คำบรรยายภาพแบบสี่เหลี่ยมมุมมน 4"/>
          <p:cNvSpPr/>
          <p:nvPr/>
        </p:nvSpPr>
        <p:spPr>
          <a:xfrm>
            <a:off x="6286512" y="1643050"/>
            <a:ext cx="2500298" cy="1500198"/>
          </a:xfrm>
          <a:prstGeom prst="wedgeRoundRectCallout">
            <a:avLst>
              <a:gd name="adj1" fmla="val -180838"/>
              <a:gd name="adj2" fmla="val -7008"/>
              <a:gd name="adj3" fmla="val 16667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เลือกประเภทการชำระ เช่น ชำระหนี้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คำบรรยายภาพแบบสี่เหลี่ยมมุมมน 5"/>
          <p:cNvSpPr/>
          <p:nvPr/>
        </p:nvSpPr>
        <p:spPr>
          <a:xfrm>
            <a:off x="6357950" y="5000636"/>
            <a:ext cx="2214578" cy="1285884"/>
          </a:xfrm>
          <a:prstGeom prst="wedgeRoundRectCallout">
            <a:avLst>
              <a:gd name="adj1" fmla="val -108786"/>
              <a:gd name="adj2" fmla="val 28420"/>
              <a:gd name="adj3" fmla="val 16667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คลิกที่ ส่งข้อความ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     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เฟสบุ๊ค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สหกรณ์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928802"/>
            <a:ext cx="80724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เพื่อการบริการข้อมูลข่าวสารถึงสมาชิกได้อย่างทันท่วงที สหกรณ์ได้เปิดให้บริการ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เฟสบุ๊ค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สหกรณ์ขึ้นโดยสมาชิกสามารถติดตามข่าวสารสหกรณ์ได้ที่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www.facebook.com/udcoop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เมื่อสมาชิกกดที่ปุ่ม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“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ถูกใจ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”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ที่หน้า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เฟสบุ๊ค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สหกรณ์ ทุกครั้งที่มีข่าวคราวใหม่ๆ บนหน้า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เฟสบุ๊ค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สหกรณ์ สมาชิกจะได้รับข่าวโดยอัตโนมัติ อย่าลืมกด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“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แชร์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” 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เฟสบุ๊ค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สหกรณ์ให้เพื่อนๆ เราทราบด้วยนะค่ะ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5" name="รูปภาพ 4" descr="เฟสบุ๊ค'กับสถิติสำคัญที่'นักการตลาดในปี 2020 'ต้องรู้ - Bizpromptinfo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4357694"/>
            <a:ext cx="3000396" cy="184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4714876" y="357166"/>
            <a:ext cx="3786214" cy="9654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UDCOOP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รูปภาพFacebook Icon – เลือกดูภาพถ่ายสต็อก เวกเตอร์ และวิดีโอ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913" r="36111"/>
          <a:stretch>
            <a:fillRect/>
          </a:stretch>
        </p:blipFill>
        <p:spPr bwMode="auto">
          <a:xfrm>
            <a:off x="4334536" y="179565"/>
            <a:ext cx="1285884" cy="1313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1116013" y="404813"/>
            <a:ext cx="6985000" cy="1062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  <a:latin typeface="Angsana New" pitchFamily="18" charset="-34"/>
                <a:ea typeface="+mn-cs"/>
                <a:cs typeface="+mj-cs"/>
              </a:rPr>
              <a:t>เป้าหมายอุดมการณ์สหกรณ์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857250" y="1557338"/>
            <a:ext cx="7775575" cy="1938337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50000">
                <a:srgbClr val="FFFFFF"/>
              </a:gs>
              <a:gs pos="100000">
                <a:srgbClr val="FFCC00"/>
              </a:gs>
            </a:gsLst>
            <a:lin ang="5400000" scaled="1"/>
          </a:gradFill>
          <a:ln w="57150">
            <a:solidFill>
              <a:srgbClr val="FF66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กินดี อยู่ดี มีความเป็นธรรม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และสันติสุขในสังคม</a:t>
            </a:r>
          </a:p>
        </p:txBody>
      </p:sp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BFF06B0-0AD7-453F-907C-14ACAAA88A12}" type="slidenum">
              <a:rPr lang="en-US" altLang="th-TH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45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3584575"/>
            <a:ext cx="5184775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23448" y="391891"/>
            <a:ext cx="3786214" cy="96540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UDCOOP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th-TH" sz="4400" dirty="0" smtClean="0"/>
              <a:t>สแกน </a:t>
            </a:r>
            <a:r>
              <a:rPr lang="en-US" sz="4400" dirty="0" smtClean="0"/>
              <a:t>QR-Code </a:t>
            </a:r>
            <a:r>
              <a:rPr lang="th-TH" sz="4400" dirty="0" smtClean="0"/>
              <a:t>เพื่อติดตาม</a:t>
            </a:r>
            <a:r>
              <a:rPr lang="th-TH" sz="4400" dirty="0" err="1" smtClean="0"/>
              <a:t>เพจเฟสบุ๊ค</a:t>
            </a:r>
            <a:r>
              <a:rPr lang="th-TH" sz="4400" dirty="0" smtClean="0"/>
              <a:t>สหกรณ์</a:t>
            </a:r>
            <a:endParaRPr lang="th-TH" sz="4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17145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รูปภาพFacebook Icon – เลือกดูภาพถ่ายสต็อก เวกเตอร์ และวิดีโอ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913" r="36111"/>
          <a:stretch>
            <a:fillRect/>
          </a:stretch>
        </p:blipFill>
        <p:spPr bwMode="auto">
          <a:xfrm>
            <a:off x="2143108" y="214290"/>
            <a:ext cx="1285884" cy="1313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เฟสบุ๊ค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สหกรณ์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428736"/>
            <a:ext cx="57340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กลุ่ม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Line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สมาชิก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5546727"/>
            <a:ext cx="8072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สหกรณ์มีกลุ่ม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Line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สมาชิก สำหรับใช้ในการส่งข้อมูลข่าวสารอีกทางหนึ่งเพื่อให้เกิดความคล่องตัวและมีความหลากหลายในการส่งข่าวสารถึงสมาชิก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465114"/>
            <a:ext cx="5857916" cy="410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กลุ่ม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Line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สมาชิก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1082" y="2644685"/>
            <a:ext cx="3641835" cy="364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1578106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ขอเชิญสมาชิกเข้าร่วมกลุ่ม</a:t>
            </a:r>
            <a:r>
              <a:rPr kumimoji="0" lang="th-TH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ไลน์</a:t>
            </a:r>
            <a:endParaRPr kumimoji="0" 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เพื่อรับข้อมูลข่าวสารจากทางสหกรณ์ออทรัพย์สาธารณสุขจังหวัดอุดรธานี จำกัด</a:t>
            </a:r>
            <a:endParaRPr kumimoji="0" lang="th-TH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4500570"/>
            <a:ext cx="80724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สหกรณ์ส่ง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SMS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ถึงสมาชิกทุกครั้งที่มีข่าวสาร ในกรณีที่ไม่ได้รับ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SMS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โปรดแจ้งสหกรณ์เพื่อตรวจสอบหมายเลขโทรศัพท์ให้ตรงกัน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thaiDist"/>
            <a:r>
              <a:rPr lang="th-TH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กรณีหมายเลขโทรศัพท์ตรงกันแต่ไม่ได้รับ </a:t>
            </a:r>
            <a:r>
              <a:rPr lang="en-US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SMS </a:t>
            </a:r>
            <a:r>
              <a:rPr lang="th-TH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ให้โทรแจ้งศูนย์บริการและแจ้งว่าขอเปิดรับข่าวสารที่ไม่มีค่าบริการ</a:t>
            </a:r>
            <a:endParaRPr lang="th-TH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8744" y="1285860"/>
            <a:ext cx="180975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t="4202"/>
          <a:stretch>
            <a:fillRect/>
          </a:stretch>
        </p:blipFill>
        <p:spPr bwMode="auto">
          <a:xfrm>
            <a:off x="3257570" y="1214422"/>
            <a:ext cx="4171950" cy="325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043388" y="1497294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>
                <a:latin typeface="JasmineUPC" pitchFamily="18" charset="-34"/>
                <a:cs typeface="JasmineUPC" pitchFamily="18" charset="-34"/>
              </a:rPr>
              <a:t>คุณมีนัดอบรมสมาชิกใหม่กับสหกรณ์ฯ</a:t>
            </a:r>
            <a:br>
              <a:rPr lang="th-TH" sz="1800" dirty="0" smtClean="0">
                <a:latin typeface="JasmineUPC" pitchFamily="18" charset="-34"/>
                <a:cs typeface="JasmineUPC" pitchFamily="18" charset="-34"/>
              </a:rPr>
            </a:br>
            <a:r>
              <a:rPr lang="th-TH" sz="1800" dirty="0" smtClean="0">
                <a:latin typeface="JasmineUPC" pitchFamily="18" charset="-34"/>
                <a:cs typeface="JasmineUPC" pitchFamily="18" charset="-34"/>
              </a:rPr>
              <a:t>ณ ห้องประชุมร่มโพธิ์ทอง </a:t>
            </a:r>
            <a:r>
              <a:rPr lang="en-US" sz="1800" dirty="0" smtClean="0">
                <a:latin typeface="JasmineUPC" pitchFamily="18" charset="-34"/>
                <a:cs typeface="JasmineUPC" pitchFamily="18" charset="-34"/>
              </a:rPr>
              <a:t>--</a:t>
            </a:r>
            <a:r>
              <a:rPr lang="th-TH" sz="1800" dirty="0" smtClean="0">
                <a:latin typeface="JasmineUPC" pitchFamily="18" charset="-34"/>
                <a:cs typeface="JasmineUPC" pitchFamily="18" charset="-34"/>
              </a:rPr>
              <a:t>มี.ค.</a:t>
            </a:r>
            <a:r>
              <a:rPr lang="en-US" sz="1800" dirty="0" smtClean="0">
                <a:latin typeface="JasmineUPC" pitchFamily="18" charset="-34"/>
                <a:cs typeface="JasmineUPC" pitchFamily="18" charset="-34"/>
              </a:rPr>
              <a:t>66</a:t>
            </a:r>
            <a:r>
              <a:rPr lang="th-TH" sz="1800" dirty="0" smtClean="0">
                <a:latin typeface="JasmineUPC" pitchFamily="18" charset="-34"/>
                <a:cs typeface="JasmineUPC" pitchFamily="18" charset="-34"/>
              </a:rPr>
              <a:t> ลงทะเบียน 8.00น.(นำหน้ากากอนามัย</a:t>
            </a:r>
            <a:br>
              <a:rPr lang="th-TH" sz="1800" dirty="0" smtClean="0">
                <a:latin typeface="JasmineUPC" pitchFamily="18" charset="-34"/>
                <a:cs typeface="JasmineUPC" pitchFamily="18" charset="-34"/>
              </a:rPr>
            </a:br>
            <a:r>
              <a:rPr lang="th-TH" sz="1800" dirty="0" smtClean="0">
                <a:latin typeface="JasmineUPC" pitchFamily="18" charset="-34"/>
                <a:cs typeface="JasmineUPC" pitchFamily="18" charset="-34"/>
              </a:rPr>
              <a:t>มาด้วย)</a:t>
            </a:r>
            <a:endParaRPr lang="th-TH" sz="1800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7356" y="3190851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00" dirty="0" smtClean="0">
                <a:latin typeface="JasmineUPC" pitchFamily="18" charset="-34"/>
                <a:cs typeface="JasmineUPC" pitchFamily="18" charset="-34"/>
              </a:rPr>
              <a:t>คุณมีนัดอบรมสมาชิกใหม่กับสหกรณ์ฯ</a:t>
            </a:r>
            <a:br>
              <a:rPr lang="th-TH" sz="700" dirty="0" smtClean="0">
                <a:latin typeface="JasmineUPC" pitchFamily="18" charset="-34"/>
                <a:cs typeface="JasmineUPC" pitchFamily="18" charset="-34"/>
              </a:rPr>
            </a:br>
            <a:r>
              <a:rPr lang="th-TH" sz="700" dirty="0" smtClean="0">
                <a:latin typeface="JasmineUPC" pitchFamily="18" charset="-34"/>
                <a:cs typeface="JasmineUPC" pitchFamily="18" charset="-34"/>
              </a:rPr>
              <a:t>ณ ห้องประชุมร่มโพธิ์ทอง --มี.ค.66 </a:t>
            </a:r>
            <a:br>
              <a:rPr lang="th-TH" sz="700" dirty="0" smtClean="0">
                <a:latin typeface="JasmineUPC" pitchFamily="18" charset="-34"/>
                <a:cs typeface="JasmineUPC" pitchFamily="18" charset="-34"/>
              </a:rPr>
            </a:br>
            <a:r>
              <a:rPr lang="th-TH" sz="700" dirty="0" smtClean="0">
                <a:latin typeface="JasmineUPC" pitchFamily="18" charset="-34"/>
                <a:cs typeface="JasmineUPC" pitchFamily="18" charset="-34"/>
              </a:rPr>
              <a:t> ลงทะเบียน 8.00น.(นำหน้ากากอนามัย</a:t>
            </a:r>
            <a:br>
              <a:rPr lang="th-TH" sz="700" dirty="0" smtClean="0">
                <a:latin typeface="JasmineUPC" pitchFamily="18" charset="-34"/>
                <a:cs typeface="JasmineUPC" pitchFamily="18" charset="-34"/>
              </a:rPr>
            </a:br>
            <a:r>
              <a:rPr lang="th-TH" sz="700" dirty="0" smtClean="0">
                <a:latin typeface="JasmineUPC" pitchFamily="18" charset="-34"/>
                <a:cs typeface="JasmineUPC" pitchFamily="18" charset="-34"/>
              </a:rPr>
              <a:t>มาด้วย)</a:t>
            </a:r>
            <a:endParaRPr lang="th-TH" sz="700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00013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SMS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sz="6000" b="1" dirty="0" smtClean="0">
                <a:solidFill>
                  <a:schemeClr val="tx1"/>
                </a:solidFill>
                <a:latin typeface="TH Kodchasal" pitchFamily="2" charset="-34"/>
                <a:cs typeface="TH Kodchasal" pitchFamily="2" charset="-34"/>
              </a:rPr>
              <a:t>สวัสดิการของสมาชิก</a:t>
            </a:r>
            <a:endParaRPr lang="th-TH" sz="8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1.สวัสดิการเพื่อเป็นทุนการศึกษาบุตรสมาชิก</a:t>
            </a:r>
          </a:p>
          <a:p>
            <a:pPr>
              <a:buNone/>
            </a:pPr>
            <a:r>
              <a:rPr lang="en-US" dirty="0" smtClean="0">
                <a:latin typeface="TH Kodchasal" pitchFamily="2" charset="-34"/>
                <a:cs typeface="TH Kodchasal" pitchFamily="2" charset="-34"/>
              </a:rPr>
              <a:t>2</a:t>
            </a: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.สวัสดิการสมาชิกผู้ไม่มีบุตร   </a:t>
            </a:r>
          </a:p>
          <a:p>
            <a:pPr>
              <a:buNone/>
            </a:pPr>
            <a:r>
              <a:rPr lang="en-US" dirty="0" smtClean="0">
                <a:latin typeface="TH Kodchasal" pitchFamily="2" charset="-34"/>
                <a:cs typeface="TH Kodchasal" pitchFamily="2" charset="-34"/>
              </a:rPr>
              <a:t>3.</a:t>
            </a: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สวัสดิการเพื่อช่วยเหลือสมาชิกประสบภัยพิบัติ </a:t>
            </a:r>
          </a:p>
          <a:p>
            <a:pPr>
              <a:buNone/>
            </a:pPr>
            <a:r>
              <a:rPr lang="en-US" dirty="0" smtClean="0">
                <a:latin typeface="TH Kodchasal" pitchFamily="2" charset="-34"/>
                <a:cs typeface="TH Kodchasal" pitchFamily="2" charset="-34"/>
              </a:rPr>
              <a:t>4</a:t>
            </a: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.สวัสดิการเพื่อช่วยเหลือสมาชิกและบุคคลในครอบครัวพิการ</a:t>
            </a:r>
          </a:p>
          <a:p>
            <a:pPr>
              <a:buNone/>
            </a:pPr>
            <a:r>
              <a:rPr lang="en-US" dirty="0" smtClean="0">
                <a:latin typeface="TH Kodchasal" pitchFamily="2" charset="-34"/>
                <a:cs typeface="TH Kodchasal" pitchFamily="2" charset="-34"/>
              </a:rPr>
              <a:t>5</a:t>
            </a: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.สวัสดิการเพื่อเกื้อกูลสมาชิก</a:t>
            </a:r>
          </a:p>
          <a:p>
            <a:pPr>
              <a:buNone/>
            </a:pP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6.กองทุนช่วยเหลือสมาชิกอายุ 65 ปี  </a:t>
            </a:r>
          </a:p>
          <a:p>
            <a:pPr>
              <a:buNone/>
            </a:pP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7.กองทุนช่วยเหลือสมาชิกเสียชีวิต</a:t>
            </a:r>
          </a:p>
          <a:p>
            <a:pPr algn="ctr">
              <a:buNone/>
            </a:pPr>
            <a:r>
              <a:rPr lang="th-TH" b="1" dirty="0" smtClean="0">
                <a:latin typeface="TH Kodchasal" pitchFamily="2" charset="-34"/>
                <a:cs typeface="TH Kodchasal" pitchFamily="2" charset="-34"/>
              </a:rPr>
              <a:t>รายละเอียดสวัสดิการต่างๆ</a:t>
            </a:r>
          </a:p>
          <a:p>
            <a:endParaRPr lang="th-TH" dirty="0"/>
          </a:p>
        </p:txBody>
      </p:sp>
      <p:pic>
        <p:nvPicPr>
          <p:cNvPr id="4" name="รูปภาพ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4429132"/>
            <a:ext cx="200026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43702" y="6215082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Kodchasal" pitchFamily="2" charset="-34"/>
                <a:cs typeface="TH Kodchasal" pitchFamily="2" charset="-34"/>
              </a:rPr>
              <a:t>Scan me!!!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สี่เหลี่ยมผืนผ้า 5"/>
          <p:cNvSpPr>
            <a:spLocks noChangeArrowheads="1"/>
          </p:cNvSpPr>
          <p:nvPr/>
        </p:nvSpPr>
        <p:spPr bwMode="auto">
          <a:xfrm>
            <a:off x="428596" y="1495372"/>
            <a:ext cx="835824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algn="thaiDist"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  สมาชิกสามารถยื่นรับสวัสดิการได้ตามประกาศของสหกรณ์ สหกรณ์จะทำการประกาศให้ทุนการศึกษาบุตรแก่สมาชิกในทุกๆ ปี ติดตามประกาศได้ที่ 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  <a:hlinkClick r:id="rId2"/>
              </a:rPr>
              <a:t>www.udcoop.com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, </a:t>
            </a:r>
            <a:r>
              <a:rPr lang="en-US" sz="3600" dirty="0" err="1" smtClean="0">
                <a:latin typeface="TH SarabunPSK" pitchFamily="34" charset="-34"/>
                <a:cs typeface="TH SarabunPSK" pitchFamily="34" charset="-34"/>
              </a:rPr>
              <a:t>Facebook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latin typeface="TH SarabunPSK" pitchFamily="34" charset="-34"/>
                <a:ea typeface="Yu Gothic Medium" pitchFamily="34" charset="-128"/>
                <a:cs typeface="TH SarabunPSK" pitchFamily="34" charset="-34"/>
              </a:rPr>
              <a:t>และทาง </a:t>
            </a:r>
            <a:r>
              <a:rPr lang="en-US" sz="3600" dirty="0" smtClean="0">
                <a:latin typeface="TH SarabunPSK" pitchFamily="34" charset="-34"/>
                <a:ea typeface="Yu Gothic Medium" pitchFamily="34" charset="-128"/>
                <a:cs typeface="TH SarabunPSK" pitchFamily="34" charset="-34"/>
              </a:rPr>
              <a:t>LINE OPENCHAT</a:t>
            </a:r>
            <a:r>
              <a:rPr lang="th-TH" sz="3600" dirty="0" smtClean="0">
                <a:latin typeface="TH SarabunPSK" pitchFamily="34" charset="-34"/>
                <a:ea typeface="Yu Gothic Medium" pitchFamily="34" charset="-128"/>
                <a:cs typeface="TH SarabunPSK" pitchFamily="34" charset="-34"/>
              </a:rPr>
              <a:t>  </a:t>
            </a:r>
          </a:p>
          <a:p>
            <a:pPr marL="0" indent="0" algn="thaiDist">
              <a:buNone/>
            </a:pPr>
            <a:r>
              <a:rPr lang="th-TH" sz="3600" dirty="0" smtClean="0">
                <a:latin typeface="TH SarabunPSK" pitchFamily="34" charset="-34"/>
                <a:ea typeface="Yu Gothic Medium" pitchFamily="34" charset="-128"/>
                <a:cs typeface="TH SarabunPSK" pitchFamily="34" charset="-34"/>
              </a:rPr>
              <a:t>     หลักฐานการขอรับให้เป็นไปตามประกาศของสหกรณ์</a:t>
            </a:r>
            <a:endParaRPr lang="en-US" sz="3600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2" descr="Student Cartoon Images – Browse 379,784 Stock Photos, Vectors, and Video |  Adobe St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4869786"/>
            <a:ext cx="4714908" cy="1988214"/>
          </a:xfrm>
          <a:prstGeom prst="rect">
            <a:avLst/>
          </a:prstGeom>
          <a:noFill/>
        </p:spPr>
      </p:pic>
      <p:sp>
        <p:nvSpPr>
          <p:cNvPr id="8" name="ชื่อเรื่อง 7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สวัสดิการเพื่อเป็นทุนการศึกษาบุตรสมาชิก</a:t>
            </a:r>
            <a:endParaRPr lang="th-TH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29198"/>
            <a:ext cx="17859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คำบรรยายภาพแบบสี่เหลี่ยมมุมมน 10"/>
          <p:cNvSpPr/>
          <p:nvPr/>
        </p:nvSpPr>
        <p:spPr>
          <a:xfrm>
            <a:off x="1928826" y="5072074"/>
            <a:ext cx="1643042" cy="1143008"/>
          </a:xfrm>
          <a:prstGeom prst="wedgeRoundRectCallout">
            <a:avLst>
              <a:gd name="adj1" fmla="val -97518"/>
              <a:gd name="adj2" fmla="val 21395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มีบุตร</a:t>
            </a:r>
          </a:p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วัยกำลังเรียน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428596" y="1643050"/>
            <a:ext cx="85011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 “</a:t>
            </a: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>สมาชิกผู้ไม่มีบุตร” หมายถึง  สมาชิกเป็นโสด หรือ สมรสแล้วไม่มีบุตร หรือหย่า หม้ายไม่มีบุตร และมีอายุตั้งแต่ </a:t>
            </a:r>
            <a:r>
              <a:rPr lang="en-US" sz="4000" dirty="0" smtClean="0">
                <a:latin typeface="TH SarabunPSK" pitchFamily="34" charset="-34"/>
                <a:cs typeface="TH SarabunPSK" pitchFamily="34" charset="-34"/>
              </a:rPr>
              <a:t>50 </a:t>
            </a: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>ปีบริบูรณ์ขึ้นไป และไม่เคยได้รับสวัสดิการทุนการศึกษาบุตรสมาชิก เป็นสมาชิกต่อเนื่องมาแล้วไม่น้อยกว่า 5 ปี 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3" name="Picture 3" descr="D:\SynologyDrive\atWork\อบรมสมาชิกใหม่\2563 (อบรมสมาชิกใหม่)\ไม่มีบุตร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96" y="3918758"/>
            <a:ext cx="1571604" cy="2439200"/>
          </a:xfrm>
          <a:prstGeom prst="rect">
            <a:avLst/>
          </a:prstGeom>
          <a:noFill/>
        </p:spPr>
      </p:pic>
      <p:sp>
        <p:nvSpPr>
          <p:cNvPr id="6" name="ชื่อเรื่อง 5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สวัสดิการสมาชิกผู้ไม่มีบุตร พ.ศ. 2563</a:t>
            </a:r>
            <a:endParaRPr lang="th-TH" dirty="0"/>
          </a:p>
        </p:txBody>
      </p:sp>
      <p:sp>
        <p:nvSpPr>
          <p:cNvPr id="7" name="คำบรรยายภาพแบบสี่เหลี่ยมมุมมน 6"/>
          <p:cNvSpPr/>
          <p:nvPr/>
        </p:nvSpPr>
        <p:spPr>
          <a:xfrm>
            <a:off x="5786446" y="4643446"/>
            <a:ext cx="1285884" cy="928694"/>
          </a:xfrm>
          <a:prstGeom prst="wedgeRoundRectCallout">
            <a:avLst>
              <a:gd name="adj1" fmla="val 91387"/>
              <a:gd name="adj2" fmla="val 705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ไม่มีบุตร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928662" y="1142984"/>
            <a:ext cx="7358062" cy="708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เพื่อช่วยเหลือสมาชิกประสบภัยพิบัติ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230188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สวัสดิการเพื่อช่วยเหลือสมาชิกประสบภัยพิบัติ</a:t>
            </a:r>
            <a:endParaRPr lang="th-TH" sz="44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96" y="2214554"/>
            <a:ext cx="84296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ต้องเป็นสมาชิกสหกรณ์ฯ ตั้งแต่ 5 ปีขึ้นไป สามารถขอรับสวัสดิการได้ภายใน 30 วัน หลังประสบภัยพิบัติ  เมื่อสมาชิกประสบภัย ให้ยื่นความประสงค์ขอรับเงินช่วยเหลือตามแบบฟอร์มที่กำหนดพร้อมแนบหลักฐานสำเนาทะเบียนบ้าน บันทึกข้อความรายการความเสียหายพร้อมรูปถ่ายต่อคณะกรรมการเพื่อพิจารณาภายในกำหนด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30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วัน นับแต่วันที่ประสบภัย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386" name="Picture 2" descr="อัคคีภัย'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00570"/>
            <a:ext cx="1944732" cy="1557336"/>
          </a:xfrm>
          <a:prstGeom prst="rect">
            <a:avLst/>
          </a:prstGeom>
          <a:noFill/>
        </p:spPr>
      </p:pic>
      <p:sp>
        <p:nvSpPr>
          <p:cNvPr id="8" name="คำบรรยายภาพแบบสี่เหลี่ยมมุมมน 7"/>
          <p:cNvSpPr/>
          <p:nvPr/>
        </p:nvSpPr>
        <p:spPr>
          <a:xfrm>
            <a:off x="1928794" y="4000504"/>
            <a:ext cx="1500198" cy="857256"/>
          </a:xfrm>
          <a:prstGeom prst="wedgeRoundRectCallout">
            <a:avLst>
              <a:gd name="adj1" fmla="val -90466"/>
              <a:gd name="adj2" fmla="val 4419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 smtClean="0"/>
              <a:t>อัคคีภัย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388" name="Picture 4" descr="พายุเฮอริเคนทําลายหลังคาบ้าน ภาพประกอบสต็อก - ดาวน์โหลดรูปภาพตอนนี้ - ลม -  ปรากฏการณ์ทางธรรมชาติ, หลังคา - คุณลักษณะของอาคาร, ได้รับความเสียหาย -  สภาพไม่ดี - iSt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5000636"/>
            <a:ext cx="1857388" cy="1702606"/>
          </a:xfrm>
          <a:prstGeom prst="rect">
            <a:avLst/>
          </a:prstGeom>
          <a:noFill/>
        </p:spPr>
      </p:pic>
      <p:sp>
        <p:nvSpPr>
          <p:cNvPr id="9" name="คำบรรยายภาพแบบสี่เหลี่ยมมุมมน 8"/>
          <p:cNvSpPr/>
          <p:nvPr/>
        </p:nvSpPr>
        <p:spPr>
          <a:xfrm>
            <a:off x="4071934" y="4143380"/>
            <a:ext cx="1357322" cy="714380"/>
          </a:xfrm>
          <a:prstGeom prst="wedgeRoundRectCallout">
            <a:avLst>
              <a:gd name="adj1" fmla="val -60166"/>
              <a:gd name="adj2" fmla="val 91358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 err="1" smtClean="0"/>
              <a:t>วาตะภัย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392" name="Picture 8" descr="ไอคอนน้ำท่วมพื้นหลังภาพตัดปะ Png | PNG Pl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143380"/>
            <a:ext cx="2398499" cy="2395501"/>
          </a:xfrm>
          <a:prstGeom prst="rect">
            <a:avLst/>
          </a:prstGeom>
          <a:noFill/>
        </p:spPr>
      </p:pic>
      <p:sp>
        <p:nvSpPr>
          <p:cNvPr id="10" name="คำบรรยายภาพแบบสี่เหลี่ยมมุมมน 9"/>
          <p:cNvSpPr/>
          <p:nvPr/>
        </p:nvSpPr>
        <p:spPr>
          <a:xfrm>
            <a:off x="7358082" y="3929066"/>
            <a:ext cx="1500198" cy="857256"/>
          </a:xfrm>
          <a:prstGeom prst="wedgeRoundRectCallout">
            <a:avLst>
              <a:gd name="adj1" fmla="val -59712"/>
              <a:gd name="adj2" fmla="val 156415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 smtClean="0"/>
              <a:t>อุทกภัย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500034" y="1857364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แบ่งความพิการออกเป็น 7 ประเภท ดังนี้</a:t>
            </a:r>
          </a:p>
          <a:p>
            <a:pPr marL="742950" indent="-742950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 1.ความผิดปกติทางการมองเห็น ดังนี้ ตาบอด/ตาเห็น</a:t>
            </a:r>
            <a:r>
              <a:rPr lang="th-TH" sz="3200" smtClean="0">
                <a:latin typeface="TH SarabunPSK" pitchFamily="34" charset="-34"/>
                <a:cs typeface="TH SarabunPSK" pitchFamily="34" charset="-34"/>
              </a:rPr>
              <a:t>เลือนลาง</a:t>
            </a:r>
            <a:endParaRPr lang="th-TH" sz="3200" dirty="0" smtClean="0">
              <a:latin typeface="TH SarabunPSK" pitchFamily="34" charset="-34"/>
              <a:cs typeface="TH SarabunPSK" pitchFamily="34" charset="-34"/>
            </a:endParaRPr>
          </a:p>
          <a:p>
            <a:pPr marL="742950" indent="-742950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 2.ทางการได้ยินหรือสื่อความหมาย</a:t>
            </a:r>
          </a:p>
          <a:p>
            <a:pPr marL="742950" indent="-742950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 3.ทางการเคลื่อนไหวร่างกาย </a:t>
            </a:r>
          </a:p>
          <a:p>
            <a:pPr marL="742950" indent="-742950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 4.ทางจิตใจหรือพฤติกรรม</a:t>
            </a:r>
            <a:endParaRPr lang="th-TH" sz="1800" dirty="0" smtClean="0">
              <a:latin typeface="TH SarabunPSK" pitchFamily="34" charset="-34"/>
              <a:cs typeface="TH SarabunPSK" pitchFamily="34" charset="-34"/>
            </a:endParaRPr>
          </a:p>
          <a:p>
            <a:pPr marL="742950" indent="-742950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 5.ทางสติปัญญา</a:t>
            </a:r>
            <a:endParaRPr lang="th-TH" sz="1800" dirty="0" smtClean="0">
              <a:latin typeface="TH SarabunPSK" pitchFamily="34" charset="-34"/>
              <a:cs typeface="TH SarabunPSK" pitchFamily="34" charset="-34"/>
            </a:endParaRPr>
          </a:p>
          <a:p>
            <a:pPr marL="742950" indent="-742950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 6.ทางการเรียนรู้</a:t>
            </a:r>
            <a:endParaRPr lang="th-TH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742950" indent="-742950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 7.</a:t>
            </a:r>
            <a:r>
              <a:rPr lang="th-TH" sz="3200" dirty="0" err="1" smtClean="0">
                <a:latin typeface="TH SarabunPSK" pitchFamily="34" charset="-34"/>
                <a:cs typeface="TH SarabunPSK" pitchFamily="34" charset="-34"/>
              </a:rPr>
              <a:t>ออทิสติก</a:t>
            </a:r>
            <a:endParaRPr lang="en-US" sz="2000" dirty="0" smtClean="0">
              <a:latin typeface="TH SarabunPSK" pitchFamily="34" charset="-34"/>
              <a:cs typeface="TH SarabunPSK" pitchFamily="34" charset="-34"/>
            </a:endParaRPr>
          </a:p>
          <a:p>
            <a:pPr marL="742950" indent="-742950">
              <a:buAutoNum type="arabicPeriod"/>
            </a:pPr>
            <a:endParaRPr lang="th-TH" sz="3200" dirty="0"/>
          </a:p>
        </p:txBody>
      </p:sp>
      <p:pic>
        <p:nvPicPr>
          <p:cNvPr id="13314" name="Picture 2" descr="รูปไอคอนคนพิการ PNG , แต้มต่อ, ผู้พิการ, ผู้ป่วยภาพ PNG และ เวกเตอร์  สำหรับการดาวน์โหลดฟรี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3548073"/>
            <a:ext cx="3167074" cy="3167075"/>
          </a:xfrm>
          <a:prstGeom prst="rect">
            <a:avLst/>
          </a:prstGeom>
          <a:noFill/>
        </p:spPr>
      </p:pic>
      <p:sp>
        <p:nvSpPr>
          <p:cNvPr id="6" name="ชื่อเรื่อง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50019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สวัสดิการเพื่อช่วยเหลือสมาชิก </a:t>
            </a:r>
            <a:br>
              <a:rPr lang="th-TH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และบุคคลในครอบครัวพิการ</a:t>
            </a:r>
            <a:endParaRPr lang="th-TH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571472" y="1857364"/>
            <a:ext cx="7962928" cy="2800767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altLang="th-TH" sz="4400" b="1" dirty="0">
              <a:latin typeface="Angsana New" pitchFamily="18" charset="-34"/>
            </a:endParaRPr>
          </a:p>
          <a:p>
            <a:pPr algn="ctr"/>
            <a:r>
              <a:rPr lang="th-TH" altLang="th-TH" sz="4400" b="1" dirty="0">
                <a:latin typeface="Angsana New" pitchFamily="18" charset="-34"/>
              </a:rPr>
              <a:t>คือ    แนวทางที่สหกรณ์ยึดถือปฏิบัติ  </a:t>
            </a:r>
          </a:p>
          <a:p>
            <a:pPr algn="ctr"/>
            <a:r>
              <a:rPr lang="th-TH" altLang="th-TH" sz="4400" b="1" dirty="0">
                <a:latin typeface="Angsana New" pitchFamily="18" charset="-34"/>
              </a:rPr>
              <a:t>เพื่อให้คุณค่าสหกรณ์เกิดผลเป็นรูปธรรม</a:t>
            </a:r>
            <a:endParaRPr lang="en-US" altLang="th-TH" sz="4400" b="1" dirty="0">
              <a:latin typeface="Angsana New" pitchFamily="18" charset="-34"/>
            </a:endParaRPr>
          </a:p>
          <a:p>
            <a:pPr algn="ctr"/>
            <a:endParaRPr lang="th-TH" altLang="th-TH" sz="4400" b="1" dirty="0">
              <a:latin typeface="Angsana New" pitchFamily="18" charset="-34"/>
            </a:endParaRPr>
          </a:p>
        </p:txBody>
      </p:sp>
      <p:pic>
        <p:nvPicPr>
          <p:cNvPr id="93187" name="Picture 3" descr="PE01753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6088" y="4667250"/>
            <a:ext cx="1509712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4" descr="BD05545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800600"/>
            <a:ext cx="19812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979613" y="554038"/>
            <a:ext cx="5105400" cy="1219200"/>
          </a:xfrm>
          <a:prstGeom prst="actionButtonBlank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th-TH" altLang="th-TH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  <a:cs typeface="+mj-cs"/>
              </a:rPr>
              <a:t>หลักการสหกรณ์</a:t>
            </a:r>
          </a:p>
        </p:txBody>
      </p:sp>
      <p:pic>
        <p:nvPicPr>
          <p:cNvPr id="93190" name="Picture 6" descr="PE03254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4475" y="4724400"/>
            <a:ext cx="1863725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1" name="Picture 7" descr="BD05015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10125" y="4724400"/>
            <a:ext cx="15906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8C5D6F8-361D-4DD2-B704-447DA1202F66}" type="slidenum">
              <a:rPr lang="en-US" altLang="th-TH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642938" y="1142984"/>
            <a:ext cx="7743825" cy="12618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เพื่อเกื้อกูล</a:t>
            </a:r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แก่ผู้สูงอายุ 60 ปี</a:t>
            </a:r>
            <a:r>
              <a:rPr 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บริบูรณ์</a:t>
            </a:r>
          </a:p>
          <a:p>
            <a:pPr algn="ctr">
              <a:defRPr/>
            </a:pPr>
            <a:r>
              <a:rPr lang="th-TH" sz="3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และเป็นสมาชิกตั้งแต่ 5 ปีขึ้นไป </a:t>
            </a:r>
            <a:endParaRPr lang="th-TH" sz="3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14290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สวัสดิการเพื่อเกื้อกูลสมาชิก</a:t>
            </a:r>
            <a:endParaRPr lang="th-TH" sz="44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/>
        </p:nvGraphicFramePr>
        <p:xfrm>
          <a:off x="1571604" y="2714620"/>
          <a:ext cx="5000660" cy="3272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  <a:gridCol w="1928826"/>
              </a:tblGrid>
              <a:tr h="642939">
                <a:tc>
                  <a:txBody>
                    <a:bodyPr/>
                    <a:lstStyle/>
                    <a:p>
                      <a:pPr algn="ctr"/>
                      <a:r>
                        <a:rPr lang="th-TH" sz="4000" dirty="0" smtClean="0">
                          <a:latin typeface="TH SarabunPSK" pitchFamily="34" charset="-34"/>
                          <a:cs typeface="TH SarabunPSK" pitchFamily="34" charset="-34"/>
                        </a:rPr>
                        <a:t>อายุสมาชิก</a:t>
                      </a:r>
                      <a:endParaRPr lang="th-TH" sz="40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dirty="0" smtClean="0">
                          <a:latin typeface="TH SarabunPSK" pitchFamily="34" charset="-34"/>
                          <a:cs typeface="TH SarabunPSK" pitchFamily="34" charset="-34"/>
                        </a:rPr>
                        <a:t>จ่ายรายละ</a:t>
                      </a:r>
                      <a:endParaRPr lang="th-TH" sz="40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642939"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ตั้งแต่ </a:t>
                      </a:r>
                      <a:r>
                        <a:rPr lang="en-US" b="1" dirty="0" smtClean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r>
                        <a:rPr lang="en-US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ปี แต่ไม่ถึง</a:t>
                      </a:r>
                      <a:r>
                        <a:rPr lang="en-US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10</a:t>
                      </a:r>
                      <a:r>
                        <a:rPr lang="th-TH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ปี </a:t>
                      </a:r>
                      <a:endParaRPr lang="th-TH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2,000</a:t>
                      </a:r>
                      <a:r>
                        <a:rPr lang="en-US" b="1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บาท</a:t>
                      </a:r>
                      <a:endParaRPr lang="th-TH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642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ตั้งแต่ </a:t>
                      </a:r>
                      <a:r>
                        <a:rPr lang="en-US" b="1" dirty="0" smtClean="0">
                          <a:latin typeface="TH SarabunPSK" pitchFamily="34" charset="-34"/>
                          <a:cs typeface="TH SarabunPSK" pitchFamily="34" charset="-34"/>
                        </a:rPr>
                        <a:t>10 </a:t>
                      </a:r>
                      <a:r>
                        <a:rPr lang="th-TH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ปี  แต่ไม่ถึง </a:t>
                      </a:r>
                      <a:r>
                        <a:rPr lang="en-US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15</a:t>
                      </a:r>
                      <a:r>
                        <a:rPr lang="th-TH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ปี </a:t>
                      </a:r>
                      <a:endParaRPr lang="th-TH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3,000</a:t>
                      </a:r>
                      <a:r>
                        <a:rPr lang="en-US" b="1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บาท</a:t>
                      </a:r>
                      <a:endParaRPr lang="th-TH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642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ตั้งแต่ </a:t>
                      </a:r>
                      <a:r>
                        <a:rPr lang="en-US" b="1" dirty="0" smtClean="0">
                          <a:latin typeface="TH SarabunPSK" pitchFamily="34" charset="-34"/>
                          <a:cs typeface="TH SarabunPSK" pitchFamily="34" charset="-34"/>
                        </a:rPr>
                        <a:t>15</a:t>
                      </a:r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ปี  แต่ไม่ถึง </a:t>
                      </a:r>
                      <a:r>
                        <a:rPr lang="en-US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20</a:t>
                      </a:r>
                      <a:r>
                        <a:rPr lang="th-TH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ปี </a:t>
                      </a:r>
                      <a:endParaRPr lang="th-TH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4,000</a:t>
                      </a:r>
                      <a:r>
                        <a:rPr lang="en-US" b="1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บาท</a:t>
                      </a:r>
                      <a:endParaRPr lang="th-TH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6429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ตั้งแต่ </a:t>
                      </a:r>
                      <a:r>
                        <a:rPr lang="en-US" b="1" dirty="0" smtClean="0">
                          <a:latin typeface="TH SarabunPSK" pitchFamily="34" charset="-34"/>
                          <a:cs typeface="TH SarabunPSK" pitchFamily="34" charset="-34"/>
                        </a:rPr>
                        <a:t>20</a:t>
                      </a:r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ปี ขึ้นไป</a:t>
                      </a:r>
                      <a:endParaRPr lang="th-TH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5,000</a:t>
                      </a:r>
                      <a:r>
                        <a:rPr lang="en-US" b="1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b="1" dirty="0" smtClean="0">
                          <a:latin typeface="TH SarabunPSK" pitchFamily="34" charset="-34"/>
                          <a:cs typeface="TH SarabunPSK" pitchFamily="34" charset="-34"/>
                        </a:rPr>
                        <a:t>บาท</a:t>
                      </a:r>
                      <a:endParaRPr lang="th-TH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4194" y="4714884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5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กองทุนช่วยเหลือสมาชิก </a:t>
            </a:r>
            <a:r>
              <a:rPr lang="th-TH" sz="5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พ.ศ.2561</a:t>
            </a:r>
            <a:endParaRPr lang="th-TH" sz="5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85786" y="1357298"/>
            <a:ext cx="73581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กองทุนช่วยเหลือสมาชิกอายุ 65 ปี</a:t>
            </a:r>
          </a:p>
          <a:p>
            <a:pPr algn="thaiDist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สมาชิกที่มีอายุตัวครบ 65 ปี บริบูรณ์ และต้องเป็นสมาชิกสหกรณ์มาแล้วไม่น้อยกว่า 20 ปี ขึ้นไป </a:t>
            </a:r>
          </a:p>
          <a:p>
            <a:pPr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กองทุนช่วยเหลือสมาชิกเสียชีวิต</a:t>
            </a:r>
          </a:p>
          <a:p>
            <a:pPr algn="thaiDist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ทายาทตามหนังสือตั้งรับโอนผลประโยชน์ของสมาชิกสามารถขอรับกองทุนช่วยเหลือนี้ได้เมื่อสมาชิกถึงแก่ความตาย สมาชิกที่เสียชีวิตต้องเป็นสมาชิกสหกรณ์ฯ ตั้งแต่ 5 ปีขึ้นไป จึงจะมีสิทธิรับกองทุนนี้</a:t>
            </a:r>
          </a:p>
          <a:p>
            <a:pPr algn="thaiDist"/>
            <a:endParaRPr lang="th-TH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5072074"/>
            <a:ext cx="4500594" cy="15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500042"/>
            <a:ext cx="8215338" cy="590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90975" algn="l"/>
              </a:tabLst>
            </a:pPr>
            <a:r>
              <a:rPr kumimoji="0" lang="th-TH" sz="6000" b="1" i="0" u="sng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หลักฐานการขอรับ</a:t>
            </a:r>
            <a:r>
              <a:rPr lang="th-TH" sz="6000" b="1" u="sng" dirty="0" smtClean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สวัสดิการ</a:t>
            </a:r>
            <a:endParaRPr kumimoji="0" lang="en-US" sz="6000" b="0" i="0" u="non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90975" algn="l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-</a:t>
            </a:r>
            <a:r>
              <a:rPr kumimoji="0" lang="th-TH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แบบฟอร์มคำขอรับสวัสดิการ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90975" algn="l"/>
              </a:tabLst>
            </a:pPr>
            <a:r>
              <a:rPr kumimoji="0" lang="th-TH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-บัตรประจำตัวประชาชน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90975" algn="l"/>
              </a:tabLst>
            </a:pPr>
            <a:r>
              <a:rPr kumimoji="0" lang="th-TH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-ทะเบียนบ้าน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90975" algn="l"/>
              </a:tabLst>
            </a:pPr>
            <a:r>
              <a:rPr kumimoji="0" lang="th-TH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-สำเนาสมุดบัญชีธนาคาร (ธนาคารใดก็ได้)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90975" algn="l"/>
              </a:tabLst>
            </a:pPr>
            <a:r>
              <a:rPr kumimoji="0" lang="th-TH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-บันทึกข้อความ รายการความเสียหาย (กรณีขอรับสวัสดิการสมาชิกประสบภัยพิบัติ)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90975" algn="l"/>
              </a:tabLst>
            </a:pPr>
            <a:r>
              <a:rPr kumimoji="0" lang="th-TH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-ใบมรณะบัตร(กรณียื่นรับกองทุนช่วยเหลือสมาชิกเสียชีวิต)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90975" algn="l"/>
              </a:tabLst>
            </a:pPr>
            <a:r>
              <a:rPr kumimoji="0" lang="th-TH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-บัตรประจำตัวผู้พิการ (กรณีขอรับสวัสดิการช่วยเหลือสมาชิกและบุคคลในครอบครัวพิการ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)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90975" algn="l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4" name="รูปภาพ 3" descr="รูปเอกสารมีไอคอนลายเซ็นแบบการ์ตูน, ไอคอนเอกสาร, ไอคอนสไตล์, ไอคอนการ์ตูนภาพ  PNG และ เวกเตอร์ สำหรับการดาวน์โหลดฟร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1500174"/>
            <a:ext cx="1952629" cy="188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/>
          <a:lstStyle/>
          <a:p>
            <a:r>
              <a:rPr lang="th-TH" b="1" dirty="0" smtClean="0">
                <a:solidFill>
                  <a:schemeClr val="tx1"/>
                </a:solidFill>
                <a:latin typeface="TH Kodchasal" pitchFamily="2" charset="-34"/>
                <a:cs typeface="TH Kodchasal" pitchFamily="2" charset="-34"/>
              </a:rPr>
              <a:t>ช่องทางการติดต่อสหกรณ์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8186766" cy="557216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สหกรณ์ออมทรัพย์สาธารณสุขจังหวัดอุดรธานี จำกัด</a:t>
            </a:r>
          </a:p>
          <a:p>
            <a:pPr>
              <a:buNone/>
            </a:pP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โทรศัพท์ 042-249407 และ 042-211561 โทรสาร ต่อ 108</a:t>
            </a:r>
          </a:p>
          <a:p>
            <a:pPr>
              <a:buNone/>
            </a:pP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เงินฝาก ต่อ 101 สินเชื่อ ต่อ 102,103,104 </a:t>
            </a:r>
            <a:r>
              <a:rPr lang="th-TH" dirty="0" err="1" smtClean="0">
                <a:latin typeface="TH Kodchasal" pitchFamily="2" charset="-34"/>
                <a:cs typeface="TH Kodchasal" pitchFamily="2" charset="-34"/>
              </a:rPr>
              <a:t>ฌกส.</a:t>
            </a: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 ต่อ 106</a:t>
            </a:r>
          </a:p>
          <a:p>
            <a:pPr algn="ctr">
              <a:buNone/>
            </a:pPr>
            <a:r>
              <a:rPr lang="th-TH" b="1" dirty="0" smtClean="0">
                <a:latin typeface="TH Kodchasal" pitchFamily="2" charset="-34"/>
                <a:cs typeface="TH Kodchasal" pitchFamily="2" charset="-34"/>
              </a:rPr>
              <a:t>โทรศัพท์มือถือ</a:t>
            </a:r>
          </a:p>
          <a:p>
            <a:pPr>
              <a:buNone/>
            </a:pP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093-3250075 ผู้จัดการ 093-3238503 ผู้ช่วยฝ่ายสินเชื่อ (</a:t>
            </a:r>
            <a:r>
              <a:rPr lang="th-TH" dirty="0" err="1" smtClean="0">
                <a:latin typeface="TH Kodchasal" pitchFamily="2" charset="-34"/>
                <a:cs typeface="TH Kodchasal" pitchFamily="2" charset="-34"/>
              </a:rPr>
              <a:t>จารุวัฒน์</a:t>
            </a: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)</a:t>
            </a:r>
          </a:p>
          <a:p>
            <a:pPr>
              <a:buNone/>
            </a:pP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089-5698927 ฝ่ายสินเชื่อ 082-1077536 ฝ่ายการเงินและบัญชี</a:t>
            </a:r>
          </a:p>
          <a:p>
            <a:pPr algn="ctr">
              <a:buNone/>
            </a:pPr>
            <a:r>
              <a:rPr lang="th-TH" b="1" dirty="0" smtClean="0">
                <a:latin typeface="TH Kodchasal" pitchFamily="2" charset="-34"/>
                <a:cs typeface="TH Kodchasal" pitchFamily="2" charset="-34"/>
              </a:rPr>
              <a:t>โทรศัพท์ติดต่อสมาคมฌาปนกิจสงเคราะห์</a:t>
            </a:r>
          </a:p>
          <a:p>
            <a:pPr>
              <a:buNone/>
            </a:pP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042-249407 ต่อ 106 และ 042-211561 ต่อ 106 </a:t>
            </a:r>
            <a:br>
              <a:rPr lang="th-TH" dirty="0" smtClean="0">
                <a:latin typeface="TH Kodchasal" pitchFamily="2" charset="-34"/>
                <a:cs typeface="TH Kodchasal" pitchFamily="2" charset="-34"/>
              </a:rPr>
            </a:b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093-3257302 </a:t>
            </a:r>
          </a:p>
          <a:p>
            <a:pPr algn="ctr">
              <a:buNone/>
            </a:pPr>
            <a:r>
              <a:rPr lang="th-TH" b="1" dirty="0" smtClean="0">
                <a:latin typeface="TH Kodchasal" pitchFamily="2" charset="-34"/>
                <a:cs typeface="TH Kodchasal" pitchFamily="2" charset="-34"/>
              </a:rPr>
              <a:t>สแกนเข้าร่วม</a:t>
            </a:r>
            <a:r>
              <a:rPr lang="th-TH" b="1" dirty="0" err="1" smtClean="0">
                <a:latin typeface="TH Kodchasal" pitchFamily="2" charset="-34"/>
                <a:cs typeface="TH Kodchasal" pitchFamily="2" charset="-34"/>
              </a:rPr>
              <a:t>ไลน์</a:t>
            </a:r>
            <a:r>
              <a:rPr lang="th-TH" b="1" dirty="0" smtClean="0">
                <a:latin typeface="TH Kodchasal" pitchFamily="2" charset="-34"/>
                <a:cs typeface="TH Kodchasal" pitchFamily="2" charset="-34"/>
              </a:rPr>
              <a:t> </a:t>
            </a:r>
            <a:r>
              <a:rPr lang="en-US" b="1" dirty="0" smtClean="0">
                <a:latin typeface="TH Kodchasal" pitchFamily="2" charset="-34"/>
                <a:cs typeface="TH Kodchasal" pitchFamily="2" charset="-34"/>
              </a:rPr>
              <a:t>OPEN CHAT </a:t>
            </a:r>
            <a:r>
              <a:rPr lang="th-TH" b="1" dirty="0" smtClean="0">
                <a:latin typeface="TH Kodchasal" pitchFamily="2" charset="-34"/>
                <a:cs typeface="TH Kodchasal" pitchFamily="2" charset="-34"/>
              </a:rPr>
              <a:t>เพื่อติดตามข้อมูลข่าวสารของสหกรณ์</a:t>
            </a:r>
            <a:endParaRPr lang="th-TH" dirty="0" smtClean="0">
              <a:latin typeface="TH Kodchasal" pitchFamily="2" charset="-34"/>
              <a:cs typeface="TH Kodchasal" pitchFamily="2" charset="-34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467600" cy="1143000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solidFill>
                  <a:schemeClr val="tx1"/>
                </a:solidFill>
                <a:latin typeface="TH Kodchasal" pitchFamily="2" charset="-34"/>
                <a:cs typeface="TH Kodchasal" pitchFamily="2" charset="-34"/>
              </a:rPr>
              <a:t>ประโยชน์ที่สมาชิกจะได้รับจากสหกรณ์</a:t>
            </a:r>
            <a:endParaRPr lang="th-TH" sz="4000" dirty="0">
              <a:solidFill>
                <a:schemeClr val="tx1"/>
              </a:solidFill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686700" cy="487375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th-TH" b="1" dirty="0" smtClean="0">
                <a:latin typeface="TH Kodchasal" pitchFamily="2" charset="-34"/>
                <a:cs typeface="TH Kodchasal" pitchFamily="2" charset="-34"/>
              </a:rPr>
              <a:t>เงินปันผล</a:t>
            </a:r>
            <a:endParaRPr lang="en-US" b="1" dirty="0" smtClean="0">
              <a:latin typeface="TH Kodchasal" pitchFamily="2" charset="-34"/>
              <a:cs typeface="TH Kodchasal" pitchFamily="2" charset="-34"/>
            </a:endParaRPr>
          </a:p>
          <a:p>
            <a:pPr marL="0" indent="0" algn="thaiDist">
              <a:buNone/>
            </a:pPr>
            <a:r>
              <a:rPr lang="th-TH" dirty="0">
                <a:latin typeface="TH Kodchasal" pitchFamily="2" charset="-34"/>
                <a:cs typeface="TH Kodchasal" pitchFamily="2" charset="-34"/>
              </a:rPr>
              <a:t> </a:t>
            </a: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    เมื่อสิ้นปีทางบัญชี สหกรณ์ได้ปิดบัญชีตามมาตรฐานการบัญชีที่รับรองโดยทั่วไปแล้วในการคำนวณเงินปันผลตามหุ้นสหกรณ์จะปันผลตามมติที่ประชุมใหญ่สามัญประจำปี</a:t>
            </a:r>
            <a:endParaRPr lang="th-TH" dirty="0">
              <a:latin typeface="TH Kodchasal" pitchFamily="2" charset="-34"/>
              <a:cs typeface="TH Kodchasal" pitchFamily="2" charset="-34"/>
            </a:endParaRPr>
          </a:p>
          <a:p>
            <a:pPr marL="0" indent="0" algn="thaiDist">
              <a:buNone/>
            </a:pPr>
            <a:r>
              <a:rPr lang="th-TH" b="1" dirty="0" smtClean="0">
                <a:latin typeface="TH Kodchasal" pitchFamily="2" charset="-34"/>
                <a:cs typeface="TH Kodchasal" pitchFamily="2" charset="-34"/>
              </a:rPr>
              <a:t>เงินเฉลี่ยคืน</a:t>
            </a:r>
            <a:endParaRPr lang="en-US" b="1" dirty="0" smtClean="0">
              <a:latin typeface="TH Kodchasal" pitchFamily="2" charset="-34"/>
              <a:cs typeface="TH Kodchasal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Kodchasal" pitchFamily="2" charset="-34"/>
                <a:cs typeface="TH Kodchasal" pitchFamily="2" charset="-34"/>
              </a:rPr>
              <a:t> </a:t>
            </a: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    สมาชิกที่กู้เงินจากสหกรณ์ จะได้รับเงินเฉลี่ยคืนตามส่วนจำนวนรวมแห่งดอกเบี้ยเงินกู้ ซึ่งสมาชิกนั้นๆได้ส่งให้แก่สหกรณ์ในระหว่างปี แต่สมาชิกที่ผิดนัดการส่งเงินงวดชำระหนี้ไม่ว่าต้นเงินหรือดอกเบี้ยในปีใดมิให้ได้รับเงินเฉลี่ยคืนสำหรับปีนั้น</a:t>
            </a:r>
            <a:endParaRPr lang="en-US" dirty="0" smtClean="0">
              <a:latin typeface="TH Kodchasal" pitchFamily="2" charset="-34"/>
              <a:cs typeface="TH Kodchasal" pitchFamily="2" charset="-34"/>
            </a:endParaRPr>
          </a:p>
          <a:p>
            <a:pPr>
              <a:buNone/>
            </a:pPr>
            <a:r>
              <a:rPr lang="th-TH" b="1" dirty="0" smtClean="0">
                <a:latin typeface="TH Kodchasal" pitchFamily="2" charset="-34"/>
                <a:cs typeface="TH Kodchasal" pitchFamily="2" charset="-34"/>
              </a:rPr>
              <a:t>ดอกเบี้ยเงินฝาก</a:t>
            </a:r>
            <a:endParaRPr lang="en-US" b="1" dirty="0" smtClean="0">
              <a:latin typeface="TH Kodchasal" pitchFamily="2" charset="-34"/>
              <a:cs typeface="TH Kodchasal" pitchFamily="2" charset="-34"/>
            </a:endParaRPr>
          </a:p>
          <a:p>
            <a:pPr marL="0" indent="0">
              <a:buNone/>
            </a:pP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     สมาชิกจะได้รับดอกเบี้ยเงินฝากจากสหกรณ์ทุกประเภทโดยจะประกาศดอกเบี้ยให้ทราบเป็นคราวๆไปการคำนวณดอกเบี้ยเงินฝากคำนวณรายวันตามยอดเงินคงเหลือ</a:t>
            </a:r>
          </a:p>
          <a:p>
            <a:pPr>
              <a:buNone/>
            </a:pPr>
            <a:r>
              <a:rPr lang="th-TH" b="1" dirty="0" smtClean="0">
                <a:latin typeface="TH Kodchasal" pitchFamily="2" charset="-34"/>
                <a:cs typeface="TH Kodchasal" pitchFamily="2" charset="-34"/>
              </a:rPr>
              <a:t>สวัสดิการ</a:t>
            </a:r>
          </a:p>
          <a:p>
            <a:pPr marL="0" indent="0">
              <a:buNone/>
            </a:pPr>
            <a:r>
              <a:rPr lang="th-TH" dirty="0" smtClean="0">
                <a:latin typeface="TH Kodchasal" pitchFamily="2" charset="-34"/>
                <a:cs typeface="TH Kodchasal" pitchFamily="2" charset="-34"/>
              </a:rPr>
              <a:t>  สมาชิกจะได้รับสวัสดิการตามระเบียบสหกรณ์ออมทรัพย์สาธารณสุขจังหวัดอุดรธานี จำกัด </a:t>
            </a: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" y="5072063"/>
            <a:ext cx="11430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9213" y="5143500"/>
            <a:ext cx="903287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14313" y="2857500"/>
            <a:ext cx="8929687" cy="2214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 smtClean="0">
                <a:solidFill>
                  <a:srgbClr val="0070C0"/>
                </a:solidFill>
              </a:rPr>
              <a:t>สหกรณ์ออมทรัพย์สาธารณสุขจังหวัดอุดรธานี จำกัด</a:t>
            </a:r>
            <a:r>
              <a:rPr lang="en-US" sz="6600" b="1" dirty="0" smtClean="0"/>
              <a:t/>
            </a:r>
            <a:br>
              <a:rPr lang="en-US" sz="6600" b="1" dirty="0" smtClean="0"/>
            </a:br>
            <a:r>
              <a:rPr lang="th-TH" sz="10700" b="1" dirty="0" smtClean="0">
                <a:solidFill>
                  <a:srgbClr val="C00000"/>
                </a:solidFill>
              </a:rPr>
              <a:t>การออมเงินกับสหกรณ์</a:t>
            </a:r>
            <a:endParaRPr lang="th-TH" sz="6600" dirty="0">
              <a:solidFill>
                <a:srgbClr val="C00000"/>
              </a:solidFill>
            </a:endParaRPr>
          </a:p>
        </p:txBody>
      </p:sp>
      <p:pic>
        <p:nvPicPr>
          <p:cNvPr id="46085" name="Picture 1" descr="D:\SynologyDrive\Pictures\LOGO\_LOGO_NEW\logo_new1_noborder-300p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8225" y="857250"/>
            <a:ext cx="19939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9380AB-27FE-4583-907A-E607D8E488A9}" type="slidenum">
              <a:rPr lang="en-GB"/>
              <a:pPr>
                <a:defRPr/>
              </a:pPr>
              <a:t>86</a:t>
            </a:fld>
            <a:endParaRPr lang="en-GB"/>
          </a:p>
        </p:txBody>
      </p:sp>
      <p:graphicFrame>
        <p:nvGraphicFramePr>
          <p:cNvPr id="7" name="ตัวยึดเนื้อหา 6"/>
          <p:cNvGraphicFramePr>
            <a:graphicFrameLocks noGrp="1"/>
          </p:cNvGraphicFramePr>
          <p:nvPr>
            <p:ph idx="1"/>
          </p:nvPr>
        </p:nvGraphicFramePr>
        <p:xfrm>
          <a:off x="0" y="2857496"/>
          <a:ext cx="91440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7397" name="Rectangle 2"/>
          <p:cNvSpPr txBox="1">
            <a:spLocks noChangeArrowheads="1"/>
          </p:cNvSpPr>
          <p:nvPr/>
        </p:nvSpPr>
        <p:spPr bwMode="auto">
          <a:xfrm>
            <a:off x="0" y="1142984"/>
            <a:ext cx="9144000" cy="15240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ngsana New" pitchFamily="18" charset="-34"/>
              </a:rPr>
              <a:t>การส่งเสริมการออมของมวลสมาชิก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 descr="H05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btoon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681" y="4643446"/>
            <a:ext cx="2038246" cy="154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00063" y="214290"/>
            <a:ext cx="7500937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600" b="1" dirty="0">
                <a:solidFill>
                  <a:srgbClr val="002060"/>
                </a:solidFill>
                <a:latin typeface="+mn-lt"/>
                <a:cs typeface="+mj-cs"/>
              </a:rPr>
              <a:t>ทุนเรือนหุ้น</a:t>
            </a:r>
            <a:endParaRPr lang="en-US" sz="6600" b="1" dirty="0">
              <a:solidFill>
                <a:srgbClr val="002060"/>
              </a:solidFill>
              <a:latin typeface="+mn-lt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88" y="954362"/>
            <a:ext cx="8786812" cy="48320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th-TH" sz="4400" dirty="0" smtClean="0">
                <a:latin typeface="+mn-lt"/>
                <a:cs typeface="+mj-cs"/>
              </a:rPr>
              <a:t>เพิ่มหุ้นหักจากเงินเดือน ขั้น</a:t>
            </a:r>
            <a:r>
              <a:rPr lang="th-TH" sz="4400" dirty="0">
                <a:latin typeface="+mn-lt"/>
                <a:cs typeface="+mj-cs"/>
              </a:rPr>
              <a:t>ต่ำ  </a:t>
            </a:r>
            <a:r>
              <a:rPr lang="en-US" sz="4400" dirty="0" smtClean="0">
                <a:latin typeface="+mn-lt"/>
                <a:cs typeface="+mj-cs"/>
              </a:rPr>
              <a:t>100</a:t>
            </a:r>
            <a:r>
              <a:rPr lang="th-TH" sz="4400" dirty="0" smtClean="0">
                <a:latin typeface="+mn-lt"/>
                <a:cs typeface="+mj-cs"/>
              </a:rPr>
              <a:t> บาท</a:t>
            </a:r>
            <a:r>
              <a:rPr lang="en-US" sz="4400" dirty="0" smtClean="0">
                <a:latin typeface="+mn-lt"/>
                <a:cs typeface="+mj-cs"/>
              </a:rPr>
              <a:t>/</a:t>
            </a:r>
            <a:r>
              <a:rPr lang="th-TH" sz="4400" dirty="0" smtClean="0">
                <a:latin typeface="+mn-lt"/>
                <a:cs typeface="+mj-cs"/>
              </a:rPr>
              <a:t>เดือน</a:t>
            </a:r>
            <a:endParaRPr lang="th-TH" sz="4400" dirty="0">
              <a:latin typeface="+mn-lt"/>
              <a:cs typeface="+mj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th-TH" sz="4400" dirty="0" smtClean="0">
                <a:latin typeface="+mn-lt"/>
                <a:cs typeface="+mj-cs"/>
              </a:rPr>
              <a:t>สมาชิกมีหุ้นแล้ว </a:t>
            </a:r>
            <a:r>
              <a:rPr lang="en-US" sz="4400" dirty="0" smtClean="0">
                <a:latin typeface="+mn-lt"/>
                <a:cs typeface="+mj-cs"/>
              </a:rPr>
              <a:t>1,500,000 </a:t>
            </a:r>
            <a:r>
              <a:rPr lang="th-TH" sz="4400" dirty="0">
                <a:latin typeface="+mn-lt"/>
                <a:cs typeface="+mj-cs"/>
              </a:rPr>
              <a:t>บาท ซื้อหุ้นเป็นเงินสดไม่ได้  </a:t>
            </a:r>
            <a:r>
              <a:rPr lang="th-TH" sz="4400" dirty="0" smtClean="0">
                <a:latin typeface="+mn-lt"/>
                <a:cs typeface="+mj-cs"/>
              </a:rPr>
              <a:t>แต่เพิ่ม</a:t>
            </a:r>
            <a:r>
              <a:rPr lang="th-TH" sz="4400" dirty="0">
                <a:latin typeface="+mn-lt"/>
                <a:cs typeface="+mj-cs"/>
              </a:rPr>
              <a:t>หุ้นจากเงินเดือนได้สูงสุด </a:t>
            </a:r>
            <a:r>
              <a:rPr lang="en-US" sz="4400" dirty="0" smtClean="0">
                <a:latin typeface="+mn-lt"/>
                <a:cs typeface="+mj-cs"/>
              </a:rPr>
              <a:t>3%</a:t>
            </a:r>
            <a:r>
              <a:rPr lang="th-TH" sz="4400" dirty="0" smtClean="0">
                <a:latin typeface="+mn-lt"/>
                <a:cs typeface="+mj-cs"/>
              </a:rPr>
              <a:t> </a:t>
            </a:r>
            <a:r>
              <a:rPr lang="th-TH" sz="4400" dirty="0">
                <a:latin typeface="+mn-lt"/>
                <a:cs typeface="+mj-cs"/>
              </a:rPr>
              <a:t>ของเงินได้ราย</a:t>
            </a:r>
            <a:r>
              <a:rPr lang="th-TH" sz="4400" dirty="0" smtClean="0">
                <a:latin typeface="+mn-lt"/>
                <a:cs typeface="+mj-cs"/>
              </a:rPr>
              <a:t>เดือน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th-TH" sz="4400" dirty="0" smtClean="0">
                <a:latin typeface="+mn-lt"/>
                <a:cs typeface="+mj-cs"/>
              </a:rPr>
              <a:t>สมาชิกสมทบซื้อหุ้นได้สูงสุด </a:t>
            </a:r>
            <a:r>
              <a:rPr lang="en-US" sz="4400" dirty="0" smtClean="0">
                <a:latin typeface="+mn-lt"/>
                <a:cs typeface="+mj-cs"/>
              </a:rPr>
              <a:t>500,000 </a:t>
            </a:r>
            <a:r>
              <a:rPr lang="th-TH" sz="4400" dirty="0" smtClean="0">
                <a:latin typeface="+mn-lt"/>
                <a:cs typeface="+mj-cs"/>
              </a:rPr>
              <a:t>บาท</a:t>
            </a:r>
            <a:endParaRPr lang="th-TH" sz="4400" dirty="0">
              <a:latin typeface="+mn-lt"/>
              <a:cs typeface="+mj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th-TH" sz="4400" dirty="0">
                <a:latin typeface="AngsanaUPC" pitchFamily="18" charset="-34"/>
                <a:cs typeface="AngsanaUPC" pitchFamily="18" charset="-34"/>
              </a:rPr>
              <a:t>                    </a:t>
            </a:r>
            <a:r>
              <a:rPr lang="th-TH" sz="4400" b="1" dirty="0">
                <a:latin typeface="AngsanaUPC" pitchFamily="18" charset="-34"/>
                <a:cs typeface="AngsanaUPC" pitchFamily="18" charset="-34"/>
              </a:rPr>
              <a:t>ซื้อเป็นเงิน</a:t>
            </a:r>
            <a:r>
              <a:rPr lang="th-TH" sz="4400" b="1" dirty="0" smtClean="0">
                <a:latin typeface="AngsanaUPC" pitchFamily="18" charset="-34"/>
                <a:cs typeface="AngsanaUPC" pitchFamily="18" charset="-34"/>
              </a:rPr>
              <a:t>สด</a:t>
            </a:r>
            <a:r>
              <a:rPr lang="en-US" sz="4400" b="1" dirty="0" smtClean="0">
                <a:latin typeface="AngsanaUPC" pitchFamily="18" charset="-34"/>
                <a:cs typeface="AngsanaUPC" pitchFamily="18" charset="-34"/>
              </a:rPr>
              <a:t>/</a:t>
            </a:r>
            <a:r>
              <a:rPr lang="th-TH" sz="4400" b="1" dirty="0" smtClean="0">
                <a:latin typeface="AngsanaUPC" pitchFamily="18" charset="-34"/>
                <a:cs typeface="AngsanaUPC" pitchFamily="18" charset="-34"/>
              </a:rPr>
              <a:t>โอน ได้</a:t>
            </a:r>
            <a:r>
              <a:rPr lang="th-TH" sz="4400" b="1" dirty="0">
                <a:latin typeface="AngsanaUPC" pitchFamily="18" charset="-34"/>
                <a:cs typeface="AngsanaUPC" pitchFamily="18" charset="-34"/>
              </a:rPr>
              <a:t>ทุกวันทำการ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th-TH" sz="4400" dirty="0">
                <a:latin typeface="AngsanaUPC" pitchFamily="18" charset="-34"/>
                <a:cs typeface="AngsanaUPC" pitchFamily="18" charset="-34"/>
              </a:rPr>
              <a:t>                        </a:t>
            </a:r>
            <a:r>
              <a:rPr lang="th-TH" sz="4400" dirty="0" smtClean="0">
                <a:latin typeface="AngsanaUPC" pitchFamily="18" charset="-34"/>
                <a:cs typeface="AngsanaUPC" pitchFamily="18" charset="-34"/>
              </a:rPr>
              <a:t>       </a:t>
            </a:r>
            <a:r>
              <a:rPr lang="th-TH" sz="4400" dirty="0">
                <a:latin typeface="AngsanaUPC" pitchFamily="18" charset="-34"/>
                <a:cs typeface="AngsanaUPC" pitchFamily="18" charset="-34"/>
              </a:rPr>
              <a:t>(ควรซื้อไม่เกินวันที่ 5 ของเดือน</a:t>
            </a:r>
            <a:r>
              <a:rPr lang="th-TH" sz="4400" dirty="0" smtClean="0">
                <a:latin typeface="AngsanaUPC" pitchFamily="18" charset="-34"/>
                <a:cs typeface="AngsanaUPC" pitchFamily="18" charset="-34"/>
              </a:rPr>
              <a:t>)</a:t>
            </a:r>
            <a:r>
              <a:rPr lang="th-TH" sz="4400" dirty="0" smtClean="0">
                <a:latin typeface="+mn-lt"/>
                <a:cs typeface="+mj-cs"/>
              </a:rPr>
              <a:t>                 </a:t>
            </a:r>
            <a:endParaRPr lang="en-US" sz="4400" dirty="0">
              <a:latin typeface="+mn-lt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3372" y="6000768"/>
            <a:ext cx="53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th-TH" dirty="0" smtClean="0">
                <a:solidFill>
                  <a:srgbClr val="FF0000"/>
                </a:solidFill>
              </a:rPr>
              <a:t>(ปี </a:t>
            </a:r>
            <a:r>
              <a:rPr lang="en-US" dirty="0" smtClean="0">
                <a:solidFill>
                  <a:srgbClr val="FF0000"/>
                </a:solidFill>
              </a:rPr>
              <a:t>2565 </a:t>
            </a:r>
            <a:r>
              <a:rPr lang="th-TH" dirty="0" smtClean="0">
                <a:solidFill>
                  <a:srgbClr val="FF0000"/>
                </a:solidFill>
              </a:rPr>
              <a:t>จ่ายปันผล </a:t>
            </a:r>
            <a:r>
              <a:rPr lang="en-US" dirty="0" smtClean="0">
                <a:solidFill>
                  <a:srgbClr val="FF0000"/>
                </a:solidFill>
              </a:rPr>
              <a:t>6.10%)</a:t>
            </a:r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3571868" y="5445641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dirty="0" smtClean="0">
                <a:solidFill>
                  <a:srgbClr val="FF0000"/>
                </a:solidFill>
              </a:rPr>
              <a:t>ผลตอบแทนจ่ายเป็นเงินปันผล</a:t>
            </a:r>
            <a:endParaRPr lang="th-TH" sz="4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3CB3C-E2C3-4018-BD75-40C25A74CC67}" type="slidenum">
              <a:rPr lang="en-GB"/>
              <a:pPr>
                <a:defRPr/>
              </a:pPr>
              <a:t>88</a:t>
            </a:fld>
            <a:endParaRPr lang="en-GB"/>
          </a:p>
        </p:txBody>
      </p:sp>
      <p:graphicFrame>
        <p:nvGraphicFramePr>
          <p:cNvPr id="7" name="ตัวยึดเนื้อหา 6"/>
          <p:cNvGraphicFramePr>
            <a:graphicFrameLocks noGrp="1"/>
          </p:cNvGraphicFramePr>
          <p:nvPr>
            <p:ph idx="1"/>
          </p:nvPr>
        </p:nvGraphicFramePr>
        <p:xfrm>
          <a:off x="0" y="2857496"/>
          <a:ext cx="91440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7397" name="Rectangle 2"/>
          <p:cNvSpPr txBox="1">
            <a:spLocks noChangeArrowheads="1"/>
          </p:cNvSpPr>
          <p:nvPr/>
        </p:nvSpPr>
        <p:spPr bwMode="auto">
          <a:xfrm>
            <a:off x="0" y="1142984"/>
            <a:ext cx="9144000" cy="15240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ngsana New" pitchFamily="18" charset="-34"/>
              </a:rPr>
              <a:t>การส่งเสริมการออมของมวลสมาชิก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/>
              <a:t>18</a:t>
            </a:r>
            <a:endParaRPr lang="en-GB" dirty="0"/>
          </a:p>
        </p:txBody>
      </p:sp>
      <p:sp>
        <p:nvSpPr>
          <p:cNvPr id="190493" name="Rectangle 36"/>
          <p:cNvSpPr>
            <a:spLocks noGrp="1" noChangeArrowheads="1"/>
          </p:cNvSpPr>
          <p:nvPr>
            <p:ph type="title" idx="4294967295"/>
          </p:nvPr>
        </p:nvSpPr>
        <p:spPr>
          <a:xfrm>
            <a:off x="428596" y="142852"/>
            <a:ext cx="8286808" cy="100013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ngsana New" pitchFamily="18" charset="-34"/>
              </a:rPr>
              <a:t>อัตราดอกเบี้ยเงินรับฝาก</a:t>
            </a:r>
          </a:p>
        </p:txBody>
      </p:sp>
      <p:sp>
        <p:nvSpPr>
          <p:cNvPr id="50180" name="Rectangle 41"/>
          <p:cNvSpPr>
            <a:spLocks noChangeArrowheads="1"/>
          </p:cNvSpPr>
          <p:nvPr/>
        </p:nvSpPr>
        <p:spPr bwMode="black">
          <a:xfrm>
            <a:off x="5162550" y="6429375"/>
            <a:ext cx="39814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endParaRPr lang="en-US" altLang="ko-KR" sz="3800" b="1" dirty="0">
              <a:solidFill>
                <a:srgbClr val="FF0000"/>
              </a:solidFill>
              <a:latin typeface="Verdana" pitchFamily="34" charset="0"/>
              <a:ea typeface="Gulim" pitchFamily="34" charset="-127"/>
            </a:endParaRPr>
          </a:p>
        </p:txBody>
      </p:sp>
      <p:graphicFrame>
        <p:nvGraphicFramePr>
          <p:cNvPr id="608293" name="Group 37"/>
          <p:cNvGraphicFramePr>
            <a:graphicFrameLocks noGrp="1"/>
          </p:cNvGraphicFramePr>
          <p:nvPr>
            <p:ph idx="4294967295"/>
          </p:nvPr>
        </p:nvGraphicFramePr>
        <p:xfrm>
          <a:off x="387638" y="1357330"/>
          <a:ext cx="8344882" cy="45720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408720"/>
                <a:gridCol w="2936162"/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cs typeface="Angsana New" pitchFamily="18" charset="-34"/>
                        </a:rPr>
                        <a:t>ประเภทเงินรับฝาก</a:t>
                      </a: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123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cs typeface="Angsana New" pitchFamily="18" charset="-34"/>
                        </a:rPr>
                        <a:t>อัตราดอกเบี้ย</a:t>
                      </a: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1237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ออมทรัพย์</a:t>
                      </a: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 / </a:t>
                      </a: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ออมทรัพย์</a:t>
                      </a: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ATM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ngsanaUPC" pitchFamily="18" charset="-34"/>
                        <a:cs typeface="+mj-cs"/>
                      </a:endParaRPr>
                    </a:p>
                  </a:txBody>
                  <a:tcPr anchor="b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+mj-cs"/>
                        </a:rPr>
                        <a:t>1.25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itchFamily="34" charset="0"/>
                        <a:cs typeface="+mj-cs"/>
                      </a:endParaRPr>
                    </a:p>
                  </a:txBody>
                  <a:tcPr anchor="b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2. ออมทรัพย์พิเศษ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ngsanaUPC" pitchFamily="18" charset="-34"/>
                        <a:cs typeface="+mj-cs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+mj-cs"/>
                        </a:rPr>
                        <a:t>2.25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itchFamily="34" charset="0"/>
                        <a:cs typeface="+mj-cs"/>
                      </a:endParaRPr>
                    </a:p>
                  </a:txBody>
                  <a:tcPr anchor="b" horzOverflow="overflow"/>
                </a:tc>
              </a:tr>
              <a:tr h="6937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3. ออมทรัพย์พิเศษ</a:t>
                      </a: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2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ngsanaUPC" pitchFamily="18" charset="-34"/>
                        <a:cs typeface="+mj-cs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+mj-cs"/>
                        </a:rPr>
                        <a:t>2.75</a:t>
                      </a:r>
                    </a:p>
                  </a:txBody>
                  <a:tcPr anchor="b" horzOverflow="overflow"/>
                </a:tc>
              </a:tr>
              <a:tr h="6937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4. ประจำ </a:t>
                      </a: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12</a:t>
                      </a: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 เดือน</a:t>
                      </a: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 </a:t>
                      </a: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(ภาษี 15</a:t>
                      </a: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%</a:t>
                      </a: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)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ngsanaUPC" pitchFamily="18" charset="-34"/>
                        <a:cs typeface="+mj-cs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+mj-cs"/>
                        </a:rPr>
                        <a:t>3.00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itchFamily="34" charset="0"/>
                        <a:cs typeface="+mj-cs"/>
                      </a:endParaRPr>
                    </a:p>
                  </a:txBody>
                  <a:tcPr anchor="b" horzOverflow="overflow"/>
                </a:tc>
              </a:tr>
              <a:tr h="6937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UPC" pitchFamily="18" charset="-34"/>
                          <a:cs typeface="+mj-cs"/>
                        </a:rPr>
                        <a:t>5. ออมทรัพย์เกษียณเปี่ยมสุข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ngsanaUPC" pitchFamily="18" charset="-34"/>
                        <a:cs typeface="+mj-cs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cs typeface="+mj-cs"/>
                        </a:rPr>
                        <a:t>3.50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+mj-cs"/>
                      </a:endParaRPr>
                    </a:p>
                  </a:txBody>
                  <a:tcPr anchor="b" horzOverflow="overflow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AutoShape 2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85720" y="1668463"/>
            <a:ext cx="8462993" cy="12192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th-TH" altLang="th-TH" sz="5400" b="1" dirty="0">
                <a:solidFill>
                  <a:srgbClr val="336600"/>
                </a:solidFill>
                <a:latin typeface="Angsana New" pitchFamily="18" charset="-34"/>
                <a:cs typeface="+mj-cs"/>
              </a:rPr>
              <a:t>การเป็นสมาชิกโดยสมัครใจและเปิดกว้าง</a:t>
            </a:r>
          </a:p>
        </p:txBody>
      </p:sp>
      <p:sp>
        <p:nvSpPr>
          <p:cNvPr id="95235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81200" y="381000"/>
            <a:ext cx="5486400" cy="1219200"/>
          </a:xfrm>
          <a:prstGeom prst="actionButtonBlank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th-TH" altLang="th-TH" sz="6000" b="1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หลักการสหกรณ์ข้อที่  1</a:t>
            </a:r>
          </a:p>
        </p:txBody>
      </p:sp>
      <p:sp>
        <p:nvSpPr>
          <p:cNvPr id="95237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95288" y="3213100"/>
            <a:ext cx="8353425" cy="3455988"/>
          </a:xfrm>
          <a:prstGeom prst="actionButtonBlank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4000" b="1" dirty="0">
                <a:latin typeface="Angsana New" pitchFamily="18" charset="-34"/>
              </a:rPr>
              <a:t>      สหกรณ์เป็นองค์การโดยสมัครใจ ที่เปิดรับบุคคลทุกคน </a:t>
            </a:r>
          </a:p>
          <a:p>
            <a:r>
              <a:rPr lang="th-TH" sz="4000" b="1" dirty="0">
                <a:latin typeface="Angsana New" pitchFamily="18" charset="-34"/>
              </a:rPr>
              <a:t>ซึ่งสามารถใช้บริการของสหกรณ์ ได้  โดยปราศจากการกีดกัน</a:t>
            </a:r>
          </a:p>
          <a:p>
            <a:r>
              <a:rPr lang="th-TH" sz="4000" b="1" dirty="0">
                <a:latin typeface="Angsana New" pitchFamily="18" charset="-34"/>
              </a:rPr>
              <a:t>ทางเพศ สังคม เชื้อชาติ การเมือง หรือศาสนาและบุคคลนั้น</a:t>
            </a:r>
          </a:p>
          <a:p>
            <a:r>
              <a:rPr lang="th-TH" sz="4000" b="1" dirty="0">
                <a:latin typeface="Angsana New" pitchFamily="18" charset="-34"/>
              </a:rPr>
              <a:t>ต้องเต็มใจรับผิดชอบในฐานะสมาชิก</a:t>
            </a:r>
            <a:endParaRPr lang="th-TH" altLang="th-TH" sz="4000" b="1" dirty="0">
              <a:solidFill>
                <a:srgbClr val="336600"/>
              </a:solidFill>
              <a:latin typeface="Angsana New" pitchFamily="18" charset="-34"/>
            </a:endParaRPr>
          </a:p>
        </p:txBody>
      </p:sp>
      <p:sp>
        <p:nvSpPr>
          <p:cNvPr id="3" name="ตัวยึดหมายเลขภาพนิ่ง 5"/>
          <p:cNvSpPr txBox="1">
            <a:spLocks noGrp="1"/>
          </p:cNvSpPr>
          <p:nvPr/>
        </p:nvSpPr>
        <p:spPr bwMode="auto">
          <a:xfrm>
            <a:off x="8459788" y="6524625"/>
            <a:ext cx="68421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E0A5189-2B3C-4E14-8F7E-90F7AF3293B6}" type="slidenum">
              <a:rPr lang="en-US" altLang="th-TH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th-TH" altLang="th-TH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18" name="Picture 2" descr="C:\Program Files (x86)\Microsoft Office\MEDIA\CAGCAT10\j0233018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2245" y="5565218"/>
            <a:ext cx="1273159" cy="1292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/>
        </p:nvGraphicFramePr>
        <p:xfrm>
          <a:off x="357158" y="238620"/>
          <a:ext cx="8501122" cy="6476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8695"/>
                <a:gridCol w="1156328"/>
                <a:gridCol w="1323946"/>
                <a:gridCol w="3902153"/>
              </a:tblGrid>
              <a:tr h="297658">
                <a:tc>
                  <a:txBody>
                    <a:bodyPr/>
                    <a:lstStyle/>
                    <a:p>
                      <a:pPr algn="ctr"/>
                      <a:r>
                        <a:rPr lang="th-TH" sz="3200" b="1" kern="1200" dirty="0" smtClean="0">
                          <a:solidFill>
                            <a:schemeClr val="lt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ประเภทเงินฝาก </a:t>
                      </a:r>
                      <a:endParaRPr lang="th-TH" sz="32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AngsanaUPC" pitchFamily="18" charset="-34"/>
                          <a:cs typeface="AngsanaUPC" pitchFamily="18" charset="-34"/>
                        </a:rPr>
                        <a:t>ยอดคงบัญชี</a:t>
                      </a:r>
                      <a:endParaRPr lang="th-TH" sz="28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AngsanaUPC" pitchFamily="18" charset="-34"/>
                          <a:cs typeface="AngsanaUPC" pitchFamily="18" charset="-34"/>
                        </a:rPr>
                        <a:t>ฝากรายเดือน</a:t>
                      </a:r>
                      <a:endParaRPr lang="th-TH" sz="28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AngsanaUPC" pitchFamily="18" charset="-34"/>
                          <a:cs typeface="AngsanaUPC" pitchFamily="18" charset="-34"/>
                        </a:rPr>
                        <a:t>เงื่อนไขการถอน</a:t>
                      </a:r>
                      <a:endParaRPr lang="th-TH" sz="36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654848">
                <a:tc>
                  <a:txBody>
                    <a:bodyPr/>
                    <a:lstStyle/>
                    <a:p>
                      <a:pPr algn="ctr"/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ออมทรัพย์ </a:t>
                      </a:r>
                      <a:endParaRPr lang="th-TH" sz="32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100 </a:t>
                      </a:r>
                      <a:endParaRPr lang="th-TH" sz="36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ถอนเมื่อใดก็ได้ </a:t>
                      </a:r>
                      <a:endParaRPr lang="th-TH" sz="32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</a:tr>
              <a:tr h="654848">
                <a:tc>
                  <a:txBody>
                    <a:bodyPr/>
                    <a:lstStyle/>
                    <a:p>
                      <a:pPr algn="ctr"/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ออมทรัพย์พิเศษ </a:t>
                      </a:r>
                      <a:endParaRPr lang="th-TH" sz="32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AngsanaUPC" pitchFamily="18" charset="-34"/>
                          <a:cs typeface="AngsanaUPC" pitchFamily="18" charset="-34"/>
                        </a:rPr>
                        <a:t>500</a:t>
                      </a:r>
                      <a:endParaRPr lang="th-TH" sz="36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เดือนละ 1 ครั้ง, ครั้งต่อๆไปเสียค่าธรรมเนียม 1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% </a:t>
                      </a:r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แต่ไม่เกิน 500 บาท </a:t>
                      </a:r>
                      <a:endParaRPr lang="th-TH" sz="24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</a:tr>
              <a:tr h="654848">
                <a:tc>
                  <a:txBody>
                    <a:bodyPr/>
                    <a:lstStyle/>
                    <a:p>
                      <a:pPr algn="ctr"/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ออมทรัพย์พิเศษ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2 </a:t>
                      </a:r>
                    </a:p>
                    <a:p>
                      <a:pPr algn="ctr"/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(ตามประกาศ) </a:t>
                      </a:r>
                      <a:endParaRPr lang="th-TH" sz="32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2</a:t>
                      </a: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,</a:t>
                      </a:r>
                      <a:r>
                        <a:rPr lang="th-TH" sz="36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000</a:t>
                      </a:r>
                      <a:endParaRPr lang="th-TH" sz="36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เดือนละ 1 ครั้ง, ครั้งต่อๆไปเสียค่าธรรมเนียม 1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%</a:t>
                      </a:r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แต่ไม่เกิน 500 บาท</a:t>
                      </a:r>
                      <a:r>
                        <a:rPr lang="th-TH" sz="24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 </a:t>
                      </a:r>
                      <a:endParaRPr lang="th-TH" sz="24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</a:tr>
              <a:tr h="960624">
                <a:tc>
                  <a:txBody>
                    <a:bodyPr/>
                    <a:lstStyle/>
                    <a:p>
                      <a:pPr algn="ctr"/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ประจำ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12</a:t>
                      </a:r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เดือน</a:t>
                      </a:r>
                      <a:endParaRPr lang="en-US" sz="3200" kern="1200" dirty="0" smtClean="0">
                        <a:solidFill>
                          <a:schemeClr val="dk1"/>
                        </a:solidFill>
                        <a:latin typeface="AngsanaUPC" pitchFamily="18" charset="-34"/>
                        <a:ea typeface="+mn-ea"/>
                        <a:cs typeface="AngsanaUPC" pitchFamily="18" charset="-34"/>
                      </a:endParaRPr>
                    </a:p>
                    <a:p>
                      <a:pPr algn="ctr"/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 (ภาษี 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15%) </a:t>
                      </a:r>
                      <a:endParaRPr lang="th-TH" sz="32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500</a:t>
                      </a:r>
                      <a:endParaRPr lang="th-TH" sz="36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500 บาท</a:t>
                      </a:r>
                      <a:endParaRPr lang="en-US" sz="3200" kern="1200" dirty="0" smtClean="0">
                        <a:solidFill>
                          <a:schemeClr val="dk1"/>
                        </a:solidFill>
                        <a:latin typeface="AngsanaUPC" pitchFamily="18" charset="-34"/>
                        <a:ea typeface="+mn-ea"/>
                        <a:cs typeface="AngsanaUPC" pitchFamily="18" charset="-34"/>
                      </a:endParaRPr>
                    </a:p>
                    <a:p>
                      <a:pPr algn="ctr"/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 ขึ้นไป</a:t>
                      </a:r>
                      <a:endParaRPr lang="th-TH" sz="32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-เมื่อครบ 12 เดือน , -</a:t>
                      </a:r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ถอนก่อนกำหนดคิดดอกเบี้ยในอัตราออมทรัพย์ </a:t>
                      </a:r>
                      <a:endParaRPr lang="th-TH" sz="28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</a:tr>
              <a:tr h="654848">
                <a:tc>
                  <a:txBody>
                    <a:bodyPr/>
                    <a:lstStyle/>
                    <a:p>
                      <a:pPr algn="ctr"/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เกษียณเปี่ยมสุข </a:t>
                      </a:r>
                      <a:endParaRPr lang="th-TH" sz="32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100-2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,</a:t>
                      </a:r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000 </a:t>
                      </a:r>
                      <a:endParaRPr lang="th-TH" sz="36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100 -2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,</a:t>
                      </a:r>
                      <a:r>
                        <a:rPr lang="th-TH" sz="32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000 </a:t>
                      </a:r>
                      <a:endParaRPr lang="th-TH" sz="32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หากถอนก่อนเกษียณต้องปิดบัญชี ไม่สามารถเข้าร่วมโครงการได้อีก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,</a:t>
                      </a:r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 ถอนหลังเกษียณได้ไม่เกินเดือนละ 2 ครั้ง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,</a:t>
                      </a:r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 บำนาญต้องฝาก 5 ปีจึงถอนได้ </a:t>
                      </a:r>
                      <a:endParaRPr lang="th-TH" sz="28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 bmk="">
                <a:solidFill>
                  <a:srgbClr val="000000"/>
                </a:solidFill>
                <a:latin typeface="Angsana New" pitchFamily="18" charset="-34"/>
              </a:rPr>
              <a:t>เ</a:t>
            </a:r>
            <a:r>
              <a:rPr lang="th-TH" b="1" dirty="0" smtClean="0" bmk="_Toc444068427">
                <a:solidFill>
                  <a:srgbClr val="000000"/>
                </a:solidFill>
                <a:latin typeface="Angsana New" pitchFamily="18" charset="-34"/>
              </a:rPr>
              <a:t>งินฝากออมทรัพย์เกษียณเปี่ยมสุข</a:t>
            </a:r>
            <a:r>
              <a:rPr lang="th-TH" dirty="0" smtClean="0" bmk="_Toc444068427">
                <a:solidFill>
                  <a:srgbClr val="000000"/>
                </a:solidFill>
                <a:latin typeface="Angsana New" pitchFamily="18" charset="-34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dirty="0" smtClean="0">
                <a:solidFill>
                  <a:srgbClr val="FF0000"/>
                </a:solidFill>
                <a:latin typeface="Angsana New" pitchFamily="18" charset="-34"/>
              </a:rPr>
              <a:t>ฝากเดือนละ </a:t>
            </a:r>
            <a:r>
              <a:rPr lang="en-US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1,000 </a:t>
            </a:r>
            <a:r>
              <a:rPr lang="th-TH" dirty="0" smtClean="0">
                <a:solidFill>
                  <a:srgbClr val="FF0000"/>
                </a:solidFill>
                <a:latin typeface="Angsana New" pitchFamily="18" charset="-34"/>
              </a:rPr>
              <a:t>บาท (อัตราดอกเบี้ย 4.00</a:t>
            </a:r>
            <a:r>
              <a:rPr lang="en-US" dirty="0" smtClean="0">
                <a:solidFill>
                  <a:srgbClr val="FF0000"/>
                </a:solidFill>
                <a:latin typeface="Angsana New" pitchFamily="18" charset="-34"/>
              </a:rPr>
              <a:t>)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4214821" y="6000768"/>
            <a:ext cx="1500187" cy="35718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dirty="0" smtClean="0">
                <a:cs typeface="Angsana New" pitchFamily="18" charset="-34"/>
              </a:rPr>
              <a:t>ปีที่ฝากเงิน</a:t>
            </a:r>
            <a:endParaRPr lang="th-TH" sz="1800" dirty="0">
              <a:cs typeface="Angsana New" pitchFamily="18" charset="-34"/>
            </a:endParaRPr>
          </a:p>
        </p:txBody>
      </p:sp>
      <p:graphicFrame>
        <p:nvGraphicFramePr>
          <p:cNvPr id="8" name="แผนภูมิ 7"/>
          <p:cNvGraphicFramePr>
            <a:graphicFrameLocks/>
          </p:cNvGraphicFramePr>
          <p:nvPr/>
        </p:nvGraphicFramePr>
        <p:xfrm>
          <a:off x="1071538" y="1509712"/>
          <a:ext cx="7143800" cy="4705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3"/>
          <p:cNvSpPr txBox="1"/>
          <p:nvPr/>
        </p:nvSpPr>
        <p:spPr>
          <a:xfrm>
            <a:off x="1071549" y="1785929"/>
            <a:ext cx="1500187" cy="35718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dirty="0">
                <a:cs typeface="Angsana New" pitchFamily="18" charset="-34"/>
              </a:rPr>
              <a:t>เงินฝาก</a:t>
            </a:r>
            <a:r>
              <a:rPr lang="en-US" sz="1800" dirty="0"/>
              <a:t>+</a:t>
            </a:r>
            <a:r>
              <a:rPr lang="th-TH" sz="1800" dirty="0">
                <a:cs typeface="Angsana New" pitchFamily="18" charset="-34"/>
              </a:rPr>
              <a:t>ดอกเบี้ย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000116"/>
            <a:ext cx="82296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cs typeface="Angsana New" pitchFamily="18" charset="-34"/>
              </a:rPr>
              <a:t>วิธีคำนวณดอกเบี้ยเงินฝาก</a:t>
            </a:r>
            <a:endParaRPr lang="th-TH" dirty="0">
              <a:cs typeface="Angsana New" pitchFamily="18" charset="-34"/>
            </a:endParaRPr>
          </a:p>
        </p:txBody>
      </p:sp>
      <p:sp>
        <p:nvSpPr>
          <p:cNvPr id="53253" name="ตัวยึดเนื้อหา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285750" y="2641612"/>
          <a:ext cx="8715375" cy="2501900"/>
        </p:xfrm>
        <a:graphic>
          <a:graphicData uri="http://schemas.openxmlformats.org/drawingml/2006/table">
            <a:tbl>
              <a:tblPr/>
              <a:tblGrid>
                <a:gridCol w="1757363"/>
                <a:gridCol w="6958012"/>
              </a:tblGrid>
              <a:tr h="1250950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ngsanaUPC" pitchFamily="18" charset="-34"/>
                        </a:rPr>
                        <a:t>ดอกเบี้ย</a:t>
                      </a:r>
                      <a:r>
                        <a:rPr kumimoji="0" 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 =</a:t>
                      </a:r>
                      <a:endParaRPr kumimoji="0" lang="en-US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ngsanaUPC" pitchFamily="18" charset="-34"/>
                      </a:endParaRPr>
                    </a:p>
                  </a:txBody>
                  <a:tcPr marL="50800" marR="50800" marT="50800" marB="50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ngsanaUPC" pitchFamily="18" charset="-34"/>
                        </a:rPr>
                        <a:t>เงินต้น</a:t>
                      </a:r>
                      <a:r>
                        <a:rPr kumimoji="0" 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 X </a:t>
                      </a:r>
                      <a:r>
                        <a:rPr kumimoji="0" lang="th-TH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ngsanaUPC" pitchFamily="18" charset="-34"/>
                        </a:rPr>
                        <a:t>จำนวนวัน</a:t>
                      </a:r>
                      <a:r>
                        <a:rPr kumimoji="0" 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 X </a:t>
                      </a:r>
                      <a:r>
                        <a:rPr kumimoji="0" lang="th-TH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ngsanaUPC" pitchFamily="18" charset="-34"/>
                        </a:rPr>
                        <a:t>อัตราดอกเบี้ย</a:t>
                      </a:r>
                      <a:r>
                        <a:rPr kumimoji="0" 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 (%)</a:t>
                      </a:r>
                      <a:endParaRPr kumimoji="0" lang="en-US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ngsanaUPC" pitchFamily="18" charset="-34"/>
                      </a:endParaRPr>
                    </a:p>
                  </a:txBody>
                  <a:tcPr marL="50800" marR="50800" marT="50800" marB="50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095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UPC" pitchFamily="18" charset="-34"/>
                          <a:cs typeface="Times New Roman" pitchFamily="18" charset="0"/>
                        </a:rPr>
                        <a:t>365 </a:t>
                      </a:r>
                      <a:r>
                        <a:rPr kumimoji="0" lang="th-TH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ngsanaUPC" pitchFamily="18" charset="-34"/>
                        </a:rPr>
                        <a:t>วัน</a:t>
                      </a:r>
                      <a:endParaRPr kumimoji="0" lang="en-US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0" marR="50800" marT="50800" marB="508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/>
              <a:t>เงินฝากออมทรัพย์ </a:t>
            </a:r>
            <a:r>
              <a:rPr lang="en-US" dirty="0" smtClean="0"/>
              <a:t>ATM</a:t>
            </a:r>
            <a:endParaRPr lang="en-US" dirty="0"/>
          </a:p>
        </p:txBody>
      </p:sp>
      <p:pic>
        <p:nvPicPr>
          <p:cNvPr id="36866" name="Picture 2" descr="https://www.udcoop.com/web/wp-content/uploads/2021/09/2564-10-01-0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857364"/>
            <a:ext cx="7429520" cy="4351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เงินฝากออมทรัพย์ </a:t>
            </a:r>
            <a:r>
              <a:rPr lang="en-US" b="1" dirty="0" smtClean="0"/>
              <a:t>ATM</a:t>
            </a:r>
            <a:endParaRPr lang="en-US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ใช้ร่วมกับบัญชีเอทีเอ็ม (</a:t>
            </a:r>
            <a:r>
              <a:rPr lang="en-US" dirty="0" smtClean="0"/>
              <a:t>ATM) </a:t>
            </a:r>
            <a:r>
              <a:rPr lang="th-TH" dirty="0" smtClean="0"/>
              <a:t>ธนาคารกรุงไทยเท่านั้น</a:t>
            </a:r>
          </a:p>
          <a:p>
            <a:r>
              <a:rPr lang="th-TH" dirty="0" smtClean="0"/>
              <a:t>ค่าธรรมเนียมครั้งละ 10 บาท</a:t>
            </a:r>
          </a:p>
          <a:p>
            <a:r>
              <a:rPr lang="th-TH" dirty="0" smtClean="0"/>
              <a:t>ใช้ได้ทั้ง ฝาก และ ถอน ผ่านตู้เอทีเอ็มธนาคารกรุงไทย</a:t>
            </a:r>
          </a:p>
          <a:p>
            <a:r>
              <a:rPr lang="th-TH" dirty="0" smtClean="0"/>
              <a:t>ถอนได้วันละไม่เกิน 80,000 บาท/วัน และหากมีเงินในบัญชีมากกว่านั้นจะถอนได้ใน</a:t>
            </a:r>
            <a:r>
              <a:rPr lang="th-TH" b="1" dirty="0" smtClean="0"/>
              <a:t>วันทำการ</a:t>
            </a:r>
            <a:r>
              <a:rPr lang="th-TH" dirty="0" smtClean="0"/>
              <a:t>ถัดไป</a:t>
            </a:r>
          </a:p>
          <a:p>
            <a:r>
              <a:rPr lang="th-TH" dirty="0" smtClean="0"/>
              <a:t>การคืนวงเงินและปรับปรุงยอด สหกรณ์จะคืนวงเงินให้ 2 ครั้ง ในวันทำการ(เว้นวันเสาร์-อาทิตย์ และวันหยุดราชการ) ครั้งแรกจะกดได้ประมาณ 14.00 น. ครั้งที่สอง จะกดได้ประมาณ 19.00 น.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เงินฝากออมทรัพย์ </a:t>
            </a:r>
            <a:r>
              <a:rPr lang="en-US" b="1" dirty="0" smtClean="0"/>
              <a:t>ATM</a:t>
            </a:r>
            <a:endParaRPr lang="en-US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การถอนเงิน สามารถถอนได้ที่ตู้เอทีเอ็มกรุงไทยเท่านั้น (ใช้เมนู อื่นๆ &gt; สหกรณ์ &gt; รับเงินฝาก)  หลังจากกดรับเงินแล้ว เงินจะเข้าบัญชีสมาชิกก่อน จากนั้นจึงถอนเงินออกมาเป็นเงินสดอีกที</a:t>
            </a:r>
          </a:p>
          <a:p>
            <a:r>
              <a:rPr lang="th-TH" dirty="0" smtClean="0"/>
              <a:t>การฝากเงิน สามารถฝากที่สหกรณ์, ตู้เอทีเอ็มธนาคารกรุงไทย หรือโอนเข้าบัญชีสหกรณ์แล้วแจ้งเจ้าหน้าที่ให้นำฝากเข้าบัญชีได้</a:t>
            </a:r>
          </a:p>
          <a:p>
            <a:r>
              <a:rPr lang="th-TH" dirty="0" smtClean="0"/>
              <a:t>ไม่สามารถถอนเงินที่สหกรณ์ หรือที่ธนาคาร ได้ (เพื่อป้องกันการถอนเงินซ้ำซ้อน เนื่องจากเป็นระบบ </a:t>
            </a:r>
            <a:r>
              <a:rPr lang="en-US" dirty="0" smtClean="0"/>
              <a:t>Offline)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เงินฝากออมทรัพย์ </a:t>
            </a:r>
            <a:r>
              <a:rPr lang="en-US" b="1" dirty="0" smtClean="0"/>
              <a:t>ATM</a:t>
            </a:r>
            <a:endParaRPr lang="en-US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 กรณีต้องการถอนเงินที่เคาน์เตอร์สหกรณ์ หรือปิดบัญชี ให้แจ้งสหกรณ์ก่อน 1 วันทำการ เพื่อระงับการถอนเงินฝากผ่านระบบเอทีเอ็ม และจะถอนเงินที่เคาน์เตอร์สหกรณ์ได้ในวันทำการถัดไป</a:t>
            </a:r>
            <a:endParaRPr lang="en-US" dirty="0" smtClean="0"/>
          </a:p>
          <a:p>
            <a:r>
              <a:rPr lang="th-TH" dirty="0" smtClean="0"/>
              <a:t>จากนั้นหากต้องการถอนที่ตู้เอทีเอ็มต้องแจ้งสหกรณ์ให้คืนวงเงินอีกครั้ง</a:t>
            </a:r>
          </a:p>
          <a:p>
            <a:r>
              <a:rPr lang="th-TH" dirty="0" smtClean="0"/>
              <a:t>เปิดบัญชีไม่น้อยกว่า 500 บาท</a:t>
            </a:r>
          </a:p>
          <a:p>
            <a:r>
              <a:rPr lang="th-TH" dirty="0" smtClean="0"/>
              <a:t>ยอดเงินในบัญชีหากน้อยกว่า 500 บาท จะไม่ได้รับดอกเบี้ย</a:t>
            </a:r>
          </a:p>
          <a:p>
            <a:r>
              <a:rPr lang="th-TH" dirty="0" smtClean="0"/>
              <a:t>อัตราดอกเบี้ย ตามเงินฝากออมทรัพย์ (ปัจจุบันร้อยละ 1.25 ต่อปี)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6600" b="1" dirty="0" smtClean="0">
                <a:cs typeface="Angsana New" pitchFamily="18" charset="-34"/>
              </a:rPr>
              <a:t>วิธีการฝากเงิน</a:t>
            </a:r>
            <a:endParaRPr lang="th-TH" sz="6600" b="1" dirty="0">
              <a:cs typeface="Angsana New" pitchFamily="18" charset="-34"/>
            </a:endParaRPr>
          </a:p>
        </p:txBody>
      </p:sp>
      <p:sp>
        <p:nvSpPr>
          <p:cNvPr id="54277" name="ตัวยึดเนื้อหา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4400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วิธีที่</a:t>
            </a:r>
            <a:r>
              <a:rPr lang="en-US" sz="4400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1 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การฝากเงินสด/เช็คธนาคาร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4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สหกรณ์ปิดรับเช็คก่อน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 11.00 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น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หากฝากเกินเวลาดังกล่าวสหกรณ์จะคิดดอกเบี้ยให้ในวันถัดไป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4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ณ เคาน์เตอร์สหกรณ์</a:t>
            </a:r>
            <a:endParaRPr lang="en-US" sz="4400" b="1" dirty="0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4400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วิธีที่</a:t>
            </a:r>
            <a:r>
              <a:rPr lang="en-US" sz="4400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2 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การฝากโดยหักจากเงินรายเดือน </a:t>
            </a:r>
            <a:endParaRPr lang="en-US" sz="4400" b="1" dirty="0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โดยหักจากเงินเดือน ณ ที่จ่าย</a:t>
            </a:r>
            <a:endParaRPr lang="en-US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cs typeface="Angsana New" pitchFamily="18" charset="-34"/>
            </a:endParaRPr>
          </a:p>
        </p:txBody>
      </p:sp>
      <p:sp>
        <p:nvSpPr>
          <p:cNvPr id="55299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th-TH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วิธีที่</a:t>
            </a:r>
            <a:r>
              <a:rPr lang="en-US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3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การฝากเงินสด ณ เคาน์เตอร์ธนาคาร</a:t>
            </a:r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pitchFamily="34" charset="0"/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ชื่อบัญชี สหกรณ์ออมทรัพย์สาธารณสุขจังหวัดอุดรธานี จำกัด </a:t>
            </a:r>
          </a:p>
          <a:p>
            <a:pPr eaLnBrk="1" hangingPunct="1">
              <a:buFont typeface="Arial" pitchFamily="34" charset="0"/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โทรแจ้งสหกรณ์ ที่ (042) 249 407, (042) 211 561  </a:t>
            </a:r>
          </a:p>
          <a:p>
            <a:pPr eaLnBrk="1" hangingPunct="1">
              <a:buFont typeface="Arial" pitchFamily="34" charset="0"/>
              <a:buNone/>
            </a:pPr>
            <a:r>
              <a:rPr lang="th-TH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   ธนาคารกรุงไทย หมายเลขบัญชี</a:t>
            </a:r>
            <a:r>
              <a:rPr lang="en-US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450-1-19704-8</a:t>
            </a:r>
          </a:p>
          <a:p>
            <a:pPr eaLnBrk="1" hangingPunct="1">
              <a:buFont typeface="Arial" pitchFamily="34" charset="0"/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	    </a:t>
            </a:r>
            <a:r>
              <a:rPr lang="th-TH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ธนาคารออมสิน หมายเลขบัญชี </a:t>
            </a:r>
            <a:r>
              <a:rPr lang="en-US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05-0111900754</a:t>
            </a:r>
          </a:p>
          <a:p>
            <a:pPr eaLnBrk="1" hangingPunct="1">
              <a:buFont typeface="Arial" pitchFamily="34" charset="0"/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ธนาคารกรุงเทพ หมายเลขบัญชี 284-735500-1</a:t>
            </a:r>
          </a:p>
          <a:p>
            <a:pPr eaLnBrk="1" hangingPunct="1">
              <a:buFont typeface="Arial" pitchFamily="34" charset="0"/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ธนาคาร ธ.</a:t>
            </a:r>
            <a:r>
              <a:rPr lang="th-TH" b="1" dirty="0" err="1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ก.ส.</a:t>
            </a:r>
            <a:r>
              <a:rPr lang="th-TH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 หมายเลขบัญชี 010052757595</a:t>
            </a:r>
          </a:p>
          <a:p>
            <a:pPr eaLnBrk="1" hangingPunct="1">
              <a:buFont typeface="Arial" pitchFamily="34" charset="0"/>
              <a:buNone/>
            </a:pP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eaLnBrk="1" hangingPunct="1"/>
            <a:endParaRPr lang="en-US" dirty="0" smtClean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sz="6600" b="1" dirty="0">
                <a:cs typeface="Angsana New" pitchFamily="18" charset="-34"/>
              </a:rPr>
              <a:t>วิธีการฝากเงิน</a:t>
            </a:r>
          </a:p>
        </p:txBody>
      </p:sp>
      <p:pic>
        <p:nvPicPr>
          <p:cNvPr id="55303" name="Picture 2" descr="https://www.newcb.ktb.co.th/images/V01en_01.jpg"/>
          <p:cNvPicPr>
            <a:picLocks noChangeAspect="1" noChangeArrowheads="1"/>
          </p:cNvPicPr>
          <p:nvPr/>
        </p:nvPicPr>
        <p:blipFill>
          <a:blip r:embed="rId2"/>
          <a:srcRect r="89877" b="11765"/>
          <a:stretch>
            <a:fillRect/>
          </a:stretch>
        </p:blipFill>
        <p:spPr bwMode="auto">
          <a:xfrm>
            <a:off x="539750" y="3213100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860800"/>
            <a:ext cx="50006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สี่เหลี่ยมผืนผ้า 6"/>
          <p:cNvSpPr/>
          <p:nvPr/>
        </p:nvSpPr>
        <p:spPr>
          <a:xfrm>
            <a:off x="6967230" y="3284984"/>
            <a:ext cx="2176770" cy="12950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cs typeface="Angsana New" pitchFamily="18" charset="-34"/>
              </a:rPr>
              <a:t>โปรด</a:t>
            </a:r>
            <a:r>
              <a:rPr lang="th-TH" sz="2000" b="1" dirty="0" err="1">
                <a:cs typeface="Angsana New" pitchFamily="18" charset="-34"/>
              </a:rPr>
              <a:t>เก็บสลิป</a:t>
            </a:r>
            <a:r>
              <a:rPr lang="th-TH" sz="2000" b="1" dirty="0">
                <a:cs typeface="Angsana New" pitchFamily="18" charset="-34"/>
              </a:rPr>
              <a:t>ใบโอน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th-TH" sz="2000" b="1" dirty="0">
                <a:cs typeface="Angsana New" pitchFamily="18" charset="-34"/>
              </a:rPr>
              <a:t>ไว้เป็นหลักฐาน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cs typeface="Angsana New" pitchFamily="18" charset="-34"/>
              </a:rPr>
              <a:t>(แนะนำให้ถ่ายรูปเก็บ</a:t>
            </a:r>
            <a:r>
              <a:rPr lang="th-TH" sz="2400" b="1" dirty="0">
                <a:cs typeface="Angsana New" pitchFamily="18" charset="-34"/>
              </a:rPr>
              <a:t>ไว้)</a:t>
            </a:r>
            <a:endParaRPr lang="en-US" sz="2400" b="1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428728" y="5643578"/>
            <a:ext cx="6286544" cy="10715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ตรวจสอบยอดเงินในบัญชีและหุ้น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/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หนี้ได้ที่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เว็บไซต์สหกรณ์ 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www.udcoop.com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เมนู “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ระบบสมาชิก”</a:t>
            </a:r>
            <a:endParaRPr lang="en-US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55311" name="รูปภาพ 8" descr="BAAC_Logo ธกส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5143500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2" name="รูปภาพ 9" descr="ธ กรุงเทพ logo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4500563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 smtClean="0"/>
              <a:t>ฝากผ่าน </a:t>
            </a:r>
            <a:r>
              <a:rPr lang="en-US" dirty="0" smtClean="0"/>
              <a:t>Bill Payment</a:t>
            </a:r>
            <a:endParaRPr lang="th-TH" dirty="0">
              <a:cs typeface="Angsana New" pitchFamily="18" charset="-34"/>
            </a:endParaRPr>
          </a:p>
        </p:txBody>
      </p:sp>
      <p:sp>
        <p:nvSpPr>
          <p:cNvPr id="61445" name="สี่เหลี่ยมผืนผ้า 3"/>
          <p:cNvSpPr>
            <a:spLocks noChangeArrowheads="1"/>
          </p:cNvSpPr>
          <p:nvPr/>
        </p:nvSpPr>
        <p:spPr bwMode="auto">
          <a:xfrm>
            <a:off x="4857750" y="6143625"/>
            <a:ext cx="3338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(ใช้งานได้ในเดือนเมษายน 2562)</a:t>
            </a:r>
            <a:endParaRPr lang="th-TH" dirty="0">
              <a:latin typeface="Calibri" pitchFamily="34" charset="0"/>
            </a:endParaRPr>
          </a:p>
        </p:txBody>
      </p:sp>
      <p:pic>
        <p:nvPicPr>
          <p:cNvPr id="61446" name="รูปภาพ 2" descr="bill payment  สอ.สธ.jpg"/>
          <p:cNvPicPr>
            <a:picLocks noChangeAspect="1" noChangeArrowheads="1"/>
          </p:cNvPicPr>
          <p:nvPr/>
        </p:nvPicPr>
        <p:blipFill>
          <a:blip r:embed="rId2"/>
          <a:srcRect t="1701" b="53830"/>
          <a:stretch>
            <a:fillRect/>
          </a:stretch>
        </p:blipFill>
        <p:spPr bwMode="auto">
          <a:xfrm>
            <a:off x="1143000" y="1643063"/>
            <a:ext cx="7215188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1501</TotalTime>
  <Words>4472</Words>
  <Application>Microsoft Office PowerPoint</Application>
  <PresentationFormat>นำเสนอทางหน้าจอ (4:3)</PresentationFormat>
  <Paragraphs>623</Paragraphs>
  <Slides>114</Slides>
  <Notes>5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18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114</vt:i4>
      </vt:variant>
    </vt:vector>
  </HeadingPairs>
  <TitlesOfParts>
    <vt:vector size="133" baseType="lpstr">
      <vt:lpstr>Arial</vt:lpstr>
      <vt:lpstr>Angsana New</vt:lpstr>
      <vt:lpstr>Calibri</vt:lpstr>
      <vt:lpstr>Cordia New</vt:lpstr>
      <vt:lpstr>TH SarabunPSK</vt:lpstr>
      <vt:lpstr>Wingdings</vt:lpstr>
      <vt:lpstr>TH Charmonman</vt:lpstr>
      <vt:lpstr>TH Charm of AU</vt:lpstr>
      <vt:lpstr>Browallia New</vt:lpstr>
      <vt:lpstr>AngsanaUPC</vt:lpstr>
      <vt:lpstr>TH SarabunIT๙</vt:lpstr>
      <vt:lpstr>Verdana</vt:lpstr>
      <vt:lpstr>JasmineUPC</vt:lpstr>
      <vt:lpstr>TH Kodchasal</vt:lpstr>
      <vt:lpstr>Yu Gothic Medium</vt:lpstr>
      <vt:lpstr>Gulim</vt:lpstr>
      <vt:lpstr>Times New Roman</vt:lpstr>
      <vt:lpstr>JS Sarunya</vt:lpstr>
      <vt:lpstr>ชุดรูปแบบของ Office</vt:lpstr>
      <vt:lpstr>ภาพนิ่ง 1</vt:lpstr>
      <vt:lpstr>ความหมาย หลักการ อุดมการณ์  สิทธิ หน้าที่ ที่ควรรู้ สำหรับสมาชิกใหม่</vt:lpstr>
      <vt:lpstr>ภาพนิ่ง 3</vt:lpstr>
      <vt:lpstr>ประวัติการสหกรณ์ในประเทศไทย</vt:lpstr>
      <vt:lpstr>พระบิดาแห่งการสหกรณ์ไทย</vt:lpstr>
      <vt:lpstr>“อุดมการณ์สหกรณ์ ”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 คือ การนำหลักการสหกรณ์มาประยุกต์ใช้ในการดำเนินกิจกรรมทางเศรษฐกิจและสังคม เพื่อประโยชน์ของมวลสมาชิกและชุมชน โดยไม่ละเลยหลักการธุรกิจที่ดี</vt:lpstr>
      <vt:lpstr>ปัจจัยพื้นฐานสำคัญของวิธีการสหกรณ์ สู่ความสำเร็จ</vt:lpstr>
      <vt:lpstr>คุณค่าของสหกรณ์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ประวัติสหกรณ์ </vt:lpstr>
      <vt:lpstr>สหกรณ์ออมทรัพย์สาธารณสุขจังหวัดอุดรธานี จำกัด</vt:lpstr>
      <vt:lpstr>ภาพนิ่ง 28</vt:lpstr>
      <vt:lpstr>คณะกรรมการอำนวยการ</vt:lpstr>
      <vt:lpstr>คณะกรรมการเงินกู้</vt:lpstr>
      <vt:lpstr>คณะกรรมการศึกษาและประชาสัมพันธ์</vt:lpstr>
      <vt:lpstr>คณะกรรมการบริหารความเสี่ยง</vt:lpstr>
      <vt:lpstr>คณะผู้ตรวจสอบกิจการ</vt:lpstr>
      <vt:lpstr>ภาพนิ่ง 34</vt:lpstr>
      <vt:lpstr>วิสัยทัศน์</vt:lpstr>
      <vt:lpstr>ค่านิยม</vt:lpstr>
      <vt:lpstr>พันธกิจ</vt:lpstr>
      <vt:lpstr>ภาพนิ่ง 38</vt:lpstr>
      <vt:lpstr>ภาพนิ่ง 39</vt:lpstr>
      <vt:lpstr>ภาพนิ่ง 40</vt:lpstr>
      <vt:lpstr>การจ่ายค่าหุ้น/ค่าธรรมเนียม/การสมัคร และการลาออก สำหรับสมาชิก</vt:lpstr>
      <vt:lpstr>ค่าธรรมเนียมการสมัคร สำหรับสมาชิกสมทบ</vt:lpstr>
      <vt:lpstr>ภาพนิ่ง 43</vt:lpstr>
      <vt:lpstr>ภาพนิ่ง 44</vt:lpstr>
      <vt:lpstr>ผู้รับโอนประโยชน์</vt:lpstr>
      <vt:lpstr>สหกรณ์ออมทรัพย์สาธารณสุขจังหวัดอุดรธานี จำกัด</vt:lpstr>
      <vt:lpstr>สมาชิก ณ 31 พฤษภาคม 2566</vt:lpstr>
      <vt:lpstr>ฐานะการเงินของสหกรณ์ ณ 31 พฤษภาคม 2566</vt:lpstr>
      <vt:lpstr>ฐานะการเงินของสหกรณ์  ณ 31 พฤษภาคม 2566</vt:lpstr>
      <vt:lpstr>ผลการดำเนินงาน ณ 31 พฤษภาคม 2566</vt:lpstr>
      <vt:lpstr>ภาพนิ่ง 51</vt:lpstr>
      <vt:lpstr>วิธีการตรวจสอบข้อมูลสมาชิก 1. เปิด Browser ที่ใช้ในการเปิดเว็บไซต์เข้าสู่อินเตอร์เน็ต</vt:lpstr>
      <vt:lpstr>2. เข้าสู่เว็บไซต์ www.udcoop.com</vt:lpstr>
      <vt:lpstr>ภาพนิ่ง 54</vt:lpstr>
      <vt:lpstr>ภาพนิ่ง 55</vt:lpstr>
      <vt:lpstr>ภาพนิ่ง 56</vt:lpstr>
      <vt:lpstr>ภาพนิ่ง 57</vt:lpstr>
      <vt:lpstr>ภาพนิ่ง 58</vt:lpstr>
      <vt:lpstr>ภาพนิ่ง 59</vt:lpstr>
      <vt:lpstr>ภาพนิ่ง 60</vt:lpstr>
      <vt:lpstr>เมนูอื่นๆในระบบ</vt:lpstr>
      <vt:lpstr>เว็บบอร์ด (กระดานถาม-ตอบ)</vt:lpstr>
      <vt:lpstr>เว็บบอร์ด (กระดานถาม-ตอบ)</vt:lpstr>
      <vt:lpstr>เว็บบอร์ด (กระดานถาม-ตอบ)</vt:lpstr>
      <vt:lpstr>เว็บบอร์ด (กระดานถาม-ตอบ)</vt:lpstr>
      <vt:lpstr>ระบบแจ้งโอนเงิน</vt:lpstr>
      <vt:lpstr>ระบบแจ้งโอนเงิน</vt:lpstr>
      <vt:lpstr>ระบบแจ้งโอนเงิน</vt:lpstr>
      <vt:lpstr>          เฟสบุ๊คสหกรณ์</vt:lpstr>
      <vt:lpstr>UDCOOP</vt:lpstr>
      <vt:lpstr>เฟสบุ๊คสหกรณ์</vt:lpstr>
      <vt:lpstr>กลุ่ม Line สมาชิก</vt:lpstr>
      <vt:lpstr>กลุ่ม Line สมาชิก</vt:lpstr>
      <vt:lpstr>SMS</vt:lpstr>
      <vt:lpstr>สวัสดิการของสมาชิก</vt:lpstr>
      <vt:lpstr>สวัสดิการเพื่อเป็นทุนการศึกษาบุตรสมาชิก</vt:lpstr>
      <vt:lpstr>สวัสดิการสมาชิกผู้ไม่มีบุตร พ.ศ. 2563</vt:lpstr>
      <vt:lpstr>ภาพนิ่ง 78</vt:lpstr>
      <vt:lpstr>สวัสดิการเพื่อช่วยเหลือสมาชิก  และบุคคลในครอบครัวพิการ</vt:lpstr>
      <vt:lpstr>ภาพนิ่ง 80</vt:lpstr>
      <vt:lpstr>ภาพนิ่ง 81</vt:lpstr>
      <vt:lpstr>ภาพนิ่ง 82</vt:lpstr>
      <vt:lpstr>ช่องทางการติดต่อสหกรณ์</vt:lpstr>
      <vt:lpstr>ประโยชน์ที่สมาชิกจะได้รับจากสหกรณ์</vt:lpstr>
      <vt:lpstr>สหกรณ์ออมทรัพย์สาธารณสุขจังหวัดอุดรธานี จำกัด การออมเงินกับสหกรณ์</vt:lpstr>
      <vt:lpstr>ภาพนิ่ง 86</vt:lpstr>
      <vt:lpstr>ภาพนิ่ง 87</vt:lpstr>
      <vt:lpstr>ภาพนิ่ง 88</vt:lpstr>
      <vt:lpstr>อัตราดอกเบี้ยเงินรับฝาก</vt:lpstr>
      <vt:lpstr>ภาพนิ่ง 90</vt:lpstr>
      <vt:lpstr>เงินฝากออมทรัพย์เกษียณเปี่ยมสุข  ฝากเดือนละ 1,000 บาท (อัตราดอกเบี้ย 4.00)</vt:lpstr>
      <vt:lpstr>วิธีคำนวณดอกเบี้ยเงินฝาก</vt:lpstr>
      <vt:lpstr>เงินฝากออมทรัพย์ ATM</vt:lpstr>
      <vt:lpstr>เงินฝากออมทรัพย์ ATM</vt:lpstr>
      <vt:lpstr>เงินฝากออมทรัพย์ ATM</vt:lpstr>
      <vt:lpstr>เงินฝากออมทรัพย์ ATM</vt:lpstr>
      <vt:lpstr>วิธีการฝากเงิน</vt:lpstr>
      <vt:lpstr>ภาพนิ่ง 98</vt:lpstr>
      <vt:lpstr>ฝากผ่าน Bill Payment</vt:lpstr>
      <vt:lpstr>หลังจากโอนเงินเข้าบัญชีสหกรณ์แล้ว สมาชิกสามารถแจ้งการโอนเงินที่หน้าเว็บไซต์สหกรณ์ www.udcoop.com ได้</vt:lpstr>
      <vt:lpstr>ด้านการให้บริการเงินกู้แก่สมาชิก</vt:lpstr>
      <vt:lpstr>แบ่งสมาชิกออกเป็น 3 กลุ่ม ดังนี้</vt:lpstr>
      <vt:lpstr>ประเภทของเงินกู้</vt:lpstr>
      <vt:lpstr>ประเภทของเงินกู้</vt:lpstr>
      <vt:lpstr>เงินกู้สามัญเพื่อรวมหนี้</vt:lpstr>
      <vt:lpstr>เงินกู้สามัญพัฒนาคุณภาพชีวิต</vt:lpstr>
      <vt:lpstr>เงินกู้สามัญทั่วไป</vt:lpstr>
      <vt:lpstr>เงินกู้สามัญเสริมสภาพคล่อง</vt:lpstr>
      <vt:lpstr>เงินกู้สามัญหมุนเวียน (ผ่านระบบ ATM)</vt:lpstr>
      <vt:lpstr>เงินกู้สามัญสวัสดิการ</vt:lpstr>
      <vt:lpstr>เงินกู้สามัญไม่เกินมูลค่าหุ้น</vt:lpstr>
      <vt:lpstr>เงินกู้สามัญเพื่อชำระหนี้แทน</vt:lpstr>
      <vt:lpstr>ข้อมูลเครดิต</vt:lpstr>
      <vt:lpstr>ภาพนิ่ง 114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เทคนิคภาวะผู้นำ</dc:title>
  <dc:creator>VIP4</dc:creator>
  <cp:lastModifiedBy>GUN</cp:lastModifiedBy>
  <cp:revision>245</cp:revision>
  <dcterms:created xsi:type="dcterms:W3CDTF">2018-04-21T13:51:09Z</dcterms:created>
  <dcterms:modified xsi:type="dcterms:W3CDTF">2023-07-02T03:07:47Z</dcterms:modified>
</cp:coreProperties>
</file>